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7" r:id="rId5"/>
    <p:sldId id="259" r:id="rId6"/>
    <p:sldId id="275" r:id="rId7"/>
    <p:sldId id="260" r:id="rId8"/>
    <p:sldId id="261" r:id="rId9"/>
    <p:sldId id="262" r:id="rId10"/>
    <p:sldId id="263" r:id="rId11"/>
    <p:sldId id="264" r:id="rId12"/>
    <p:sldId id="265" r:id="rId13"/>
    <p:sldId id="266" r:id="rId14"/>
    <p:sldId id="267" r:id="rId15"/>
    <p:sldId id="268" r:id="rId16"/>
    <p:sldId id="269" r:id="rId17"/>
    <p:sldId id="273" r:id="rId18"/>
    <p:sldId id="274" r:id="rId19"/>
    <p:sldId id="270" r:id="rId20"/>
    <p:sldId id="271" r:id="rId21"/>
    <p:sldId id="272" r:id="rId22"/>
    <p:sldId id="28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C73A65-4DBD-4921-915E-4EC8C955C72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B161A-2A1A-4FDB-AF8A-F8C3CDBD4E2C}" type="slidenum">
              <a:rPr lang="en-US" smtClean="0"/>
              <a:t>‹#›</a:t>
            </a:fld>
            <a:endParaRPr lang="en-US"/>
          </a:p>
        </p:txBody>
      </p:sp>
    </p:spTree>
    <p:extLst>
      <p:ext uri="{BB962C8B-B14F-4D97-AF65-F5344CB8AC3E}">
        <p14:creationId xmlns:p14="http://schemas.microsoft.com/office/powerpoint/2010/main" val="3916418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73A65-4DBD-4921-915E-4EC8C955C72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B161A-2A1A-4FDB-AF8A-F8C3CDBD4E2C}" type="slidenum">
              <a:rPr lang="en-US" smtClean="0"/>
              <a:t>‹#›</a:t>
            </a:fld>
            <a:endParaRPr lang="en-US"/>
          </a:p>
        </p:txBody>
      </p:sp>
    </p:spTree>
    <p:extLst>
      <p:ext uri="{BB962C8B-B14F-4D97-AF65-F5344CB8AC3E}">
        <p14:creationId xmlns:p14="http://schemas.microsoft.com/office/powerpoint/2010/main" val="382094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73A65-4DBD-4921-915E-4EC8C955C72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B161A-2A1A-4FDB-AF8A-F8C3CDBD4E2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74068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73A65-4DBD-4921-915E-4EC8C955C72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B161A-2A1A-4FDB-AF8A-F8C3CDBD4E2C}" type="slidenum">
              <a:rPr lang="en-US" smtClean="0"/>
              <a:t>‹#›</a:t>
            </a:fld>
            <a:endParaRPr lang="en-US"/>
          </a:p>
        </p:txBody>
      </p:sp>
    </p:spTree>
    <p:extLst>
      <p:ext uri="{BB962C8B-B14F-4D97-AF65-F5344CB8AC3E}">
        <p14:creationId xmlns:p14="http://schemas.microsoft.com/office/powerpoint/2010/main" val="1395762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73A65-4DBD-4921-915E-4EC8C955C72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B161A-2A1A-4FDB-AF8A-F8C3CDBD4E2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90681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73A65-4DBD-4921-915E-4EC8C955C72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B161A-2A1A-4FDB-AF8A-F8C3CDBD4E2C}" type="slidenum">
              <a:rPr lang="en-US" smtClean="0"/>
              <a:t>‹#›</a:t>
            </a:fld>
            <a:endParaRPr lang="en-US"/>
          </a:p>
        </p:txBody>
      </p:sp>
    </p:spTree>
    <p:extLst>
      <p:ext uri="{BB962C8B-B14F-4D97-AF65-F5344CB8AC3E}">
        <p14:creationId xmlns:p14="http://schemas.microsoft.com/office/powerpoint/2010/main" val="404720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73A65-4DBD-4921-915E-4EC8C955C72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B161A-2A1A-4FDB-AF8A-F8C3CDBD4E2C}" type="slidenum">
              <a:rPr lang="en-US" smtClean="0"/>
              <a:t>‹#›</a:t>
            </a:fld>
            <a:endParaRPr lang="en-US"/>
          </a:p>
        </p:txBody>
      </p:sp>
    </p:spTree>
    <p:extLst>
      <p:ext uri="{BB962C8B-B14F-4D97-AF65-F5344CB8AC3E}">
        <p14:creationId xmlns:p14="http://schemas.microsoft.com/office/powerpoint/2010/main" val="420954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73A65-4DBD-4921-915E-4EC8C955C72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B161A-2A1A-4FDB-AF8A-F8C3CDBD4E2C}" type="slidenum">
              <a:rPr lang="en-US" smtClean="0"/>
              <a:t>‹#›</a:t>
            </a:fld>
            <a:endParaRPr lang="en-US"/>
          </a:p>
        </p:txBody>
      </p:sp>
    </p:spTree>
    <p:extLst>
      <p:ext uri="{BB962C8B-B14F-4D97-AF65-F5344CB8AC3E}">
        <p14:creationId xmlns:p14="http://schemas.microsoft.com/office/powerpoint/2010/main" val="55985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73A65-4DBD-4921-915E-4EC8C955C72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B161A-2A1A-4FDB-AF8A-F8C3CDBD4E2C}" type="slidenum">
              <a:rPr lang="en-US" smtClean="0"/>
              <a:t>‹#›</a:t>
            </a:fld>
            <a:endParaRPr lang="en-US"/>
          </a:p>
        </p:txBody>
      </p:sp>
    </p:spTree>
    <p:extLst>
      <p:ext uri="{BB962C8B-B14F-4D97-AF65-F5344CB8AC3E}">
        <p14:creationId xmlns:p14="http://schemas.microsoft.com/office/powerpoint/2010/main" val="336047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73A65-4DBD-4921-915E-4EC8C955C72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B161A-2A1A-4FDB-AF8A-F8C3CDBD4E2C}" type="slidenum">
              <a:rPr lang="en-US" smtClean="0"/>
              <a:t>‹#›</a:t>
            </a:fld>
            <a:endParaRPr lang="en-US"/>
          </a:p>
        </p:txBody>
      </p:sp>
    </p:spTree>
    <p:extLst>
      <p:ext uri="{BB962C8B-B14F-4D97-AF65-F5344CB8AC3E}">
        <p14:creationId xmlns:p14="http://schemas.microsoft.com/office/powerpoint/2010/main" val="1682972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C73A65-4DBD-4921-915E-4EC8C955C729}"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B161A-2A1A-4FDB-AF8A-F8C3CDBD4E2C}" type="slidenum">
              <a:rPr lang="en-US" smtClean="0"/>
              <a:t>‹#›</a:t>
            </a:fld>
            <a:endParaRPr lang="en-US"/>
          </a:p>
        </p:txBody>
      </p:sp>
    </p:spTree>
    <p:extLst>
      <p:ext uri="{BB962C8B-B14F-4D97-AF65-F5344CB8AC3E}">
        <p14:creationId xmlns:p14="http://schemas.microsoft.com/office/powerpoint/2010/main" val="162674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C73A65-4DBD-4921-915E-4EC8C955C729}" type="datetimeFigureOut">
              <a:rPr lang="en-US" smtClean="0"/>
              <a:t>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B161A-2A1A-4FDB-AF8A-F8C3CDBD4E2C}" type="slidenum">
              <a:rPr lang="en-US" smtClean="0"/>
              <a:t>‹#›</a:t>
            </a:fld>
            <a:endParaRPr lang="en-US"/>
          </a:p>
        </p:txBody>
      </p:sp>
    </p:spTree>
    <p:extLst>
      <p:ext uri="{BB962C8B-B14F-4D97-AF65-F5344CB8AC3E}">
        <p14:creationId xmlns:p14="http://schemas.microsoft.com/office/powerpoint/2010/main" val="27993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C73A65-4DBD-4921-915E-4EC8C955C729}" type="datetimeFigureOut">
              <a:rPr lang="en-US" smtClean="0"/>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B161A-2A1A-4FDB-AF8A-F8C3CDBD4E2C}" type="slidenum">
              <a:rPr lang="en-US" smtClean="0"/>
              <a:t>‹#›</a:t>
            </a:fld>
            <a:endParaRPr lang="en-US"/>
          </a:p>
        </p:txBody>
      </p:sp>
    </p:spTree>
    <p:extLst>
      <p:ext uri="{BB962C8B-B14F-4D97-AF65-F5344CB8AC3E}">
        <p14:creationId xmlns:p14="http://schemas.microsoft.com/office/powerpoint/2010/main" val="1622751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73A65-4DBD-4921-915E-4EC8C955C729}" type="datetimeFigureOut">
              <a:rPr lang="en-US" smtClean="0"/>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B161A-2A1A-4FDB-AF8A-F8C3CDBD4E2C}" type="slidenum">
              <a:rPr lang="en-US" smtClean="0"/>
              <a:t>‹#›</a:t>
            </a:fld>
            <a:endParaRPr lang="en-US"/>
          </a:p>
        </p:txBody>
      </p:sp>
    </p:spTree>
    <p:extLst>
      <p:ext uri="{BB962C8B-B14F-4D97-AF65-F5344CB8AC3E}">
        <p14:creationId xmlns:p14="http://schemas.microsoft.com/office/powerpoint/2010/main" val="87509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C73A65-4DBD-4921-915E-4EC8C955C729}"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B161A-2A1A-4FDB-AF8A-F8C3CDBD4E2C}" type="slidenum">
              <a:rPr lang="en-US" smtClean="0"/>
              <a:t>‹#›</a:t>
            </a:fld>
            <a:endParaRPr lang="en-US"/>
          </a:p>
        </p:txBody>
      </p:sp>
    </p:spTree>
    <p:extLst>
      <p:ext uri="{BB962C8B-B14F-4D97-AF65-F5344CB8AC3E}">
        <p14:creationId xmlns:p14="http://schemas.microsoft.com/office/powerpoint/2010/main" val="3471316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C73A65-4DBD-4921-915E-4EC8C955C729}"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B161A-2A1A-4FDB-AF8A-F8C3CDBD4E2C}" type="slidenum">
              <a:rPr lang="en-US" smtClean="0"/>
              <a:t>‹#›</a:t>
            </a:fld>
            <a:endParaRPr lang="en-US"/>
          </a:p>
        </p:txBody>
      </p:sp>
    </p:spTree>
    <p:extLst>
      <p:ext uri="{BB962C8B-B14F-4D97-AF65-F5344CB8AC3E}">
        <p14:creationId xmlns:p14="http://schemas.microsoft.com/office/powerpoint/2010/main" val="49436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C73A65-4DBD-4921-915E-4EC8C955C729}" type="datetimeFigureOut">
              <a:rPr lang="en-US" smtClean="0"/>
              <a:t>2/4/2024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6B161A-2A1A-4FDB-AF8A-F8C3CDBD4E2C}" type="slidenum">
              <a:rPr lang="en-US" smtClean="0"/>
              <a:t>‹#›</a:t>
            </a:fld>
            <a:endParaRPr lang="en-US"/>
          </a:p>
        </p:txBody>
      </p:sp>
    </p:spTree>
    <p:extLst>
      <p:ext uri="{BB962C8B-B14F-4D97-AF65-F5344CB8AC3E}">
        <p14:creationId xmlns:p14="http://schemas.microsoft.com/office/powerpoint/2010/main" val="2619406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97355-7014-DC5E-1530-6F2BFA92210D}"/>
              </a:ext>
            </a:extLst>
          </p:cNvPr>
          <p:cNvSpPr>
            <a:spLocks noGrp="1"/>
          </p:cNvSpPr>
          <p:nvPr>
            <p:ph type="ctrTitle"/>
          </p:nvPr>
        </p:nvSpPr>
        <p:spPr>
          <a:xfrm>
            <a:off x="1507067" y="3671006"/>
            <a:ext cx="7766936" cy="1646302"/>
          </a:xfrm>
        </p:spPr>
        <p:txBody>
          <a:bodyPr/>
          <a:lstStyle/>
          <a:p>
            <a:pPr algn="ctr"/>
            <a:r>
              <a:rPr lang="en-US" b="1" i="1" dirty="0"/>
              <a:t>Gestational Trophoblastic</a:t>
            </a:r>
            <a:br>
              <a:rPr lang="en-US" b="1" i="1" dirty="0"/>
            </a:br>
            <a:r>
              <a:rPr lang="en-US" b="1" i="1" dirty="0"/>
              <a:t>Disease </a:t>
            </a:r>
            <a:br>
              <a:rPr lang="en-US" dirty="0"/>
            </a:br>
            <a:br>
              <a:rPr lang="en-US" dirty="0"/>
            </a:br>
            <a:endParaRPr lang="en-US" dirty="0"/>
          </a:p>
        </p:txBody>
      </p:sp>
      <p:sp>
        <p:nvSpPr>
          <p:cNvPr id="3" name="Subtitle 2">
            <a:extLst>
              <a:ext uri="{FF2B5EF4-FFF2-40B4-BE49-F238E27FC236}">
                <a16:creationId xmlns:a16="http://schemas.microsoft.com/office/drawing/2014/main" id="{2E22A673-AC10-FFD6-F4AD-826433A908B2}"/>
              </a:ext>
            </a:extLst>
          </p:cNvPr>
          <p:cNvSpPr>
            <a:spLocks noGrp="1"/>
          </p:cNvSpPr>
          <p:nvPr>
            <p:ph type="subTitle" idx="1"/>
          </p:nvPr>
        </p:nvSpPr>
        <p:spPr>
          <a:xfrm>
            <a:off x="1507067" y="3671006"/>
            <a:ext cx="7766936" cy="1096899"/>
          </a:xfrm>
        </p:spPr>
        <p:txBody>
          <a:bodyPr>
            <a:noAutofit/>
          </a:bodyPr>
          <a:lstStyle/>
          <a:p>
            <a:pPr algn="ctr"/>
            <a:r>
              <a:rPr lang="en-US" sz="2000" b="1" i="1" dirty="0"/>
              <a:t>Epidemiology</a:t>
            </a:r>
          </a:p>
          <a:p>
            <a:pPr algn="ctr"/>
            <a:r>
              <a:rPr lang="en-US" sz="2000" b="1" i="1" dirty="0"/>
              <a:t>Risk factors </a:t>
            </a:r>
          </a:p>
          <a:p>
            <a:pPr algn="ctr"/>
            <a:r>
              <a:rPr lang="en-US" sz="2000" b="1" i="1" dirty="0" err="1"/>
              <a:t>Dr.P.Yazdanshenas</a:t>
            </a:r>
            <a:endParaRPr lang="en-US" sz="2000" b="1" i="1" dirty="0"/>
          </a:p>
        </p:txBody>
      </p:sp>
    </p:spTree>
    <p:extLst>
      <p:ext uri="{BB962C8B-B14F-4D97-AF65-F5344CB8AC3E}">
        <p14:creationId xmlns:p14="http://schemas.microsoft.com/office/powerpoint/2010/main" val="1036838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3AC9C-B029-3E41-F32C-68D2B2D7768D}"/>
              </a:ext>
            </a:extLst>
          </p:cNvPr>
          <p:cNvSpPr>
            <a:spLocks noGrp="1"/>
          </p:cNvSpPr>
          <p:nvPr>
            <p:ph type="title"/>
          </p:nvPr>
        </p:nvSpPr>
        <p:spPr/>
        <p:txBody>
          <a:bodyPr/>
          <a:lstStyle/>
          <a:p>
            <a:pPr algn="ctr"/>
            <a:r>
              <a:rPr lang="en-US" b="1" i="1" dirty="0"/>
              <a:t>EPIDEMIOLOGY</a:t>
            </a:r>
          </a:p>
        </p:txBody>
      </p:sp>
      <p:sp>
        <p:nvSpPr>
          <p:cNvPr id="3" name="Content Placeholder 2">
            <a:extLst>
              <a:ext uri="{FF2B5EF4-FFF2-40B4-BE49-F238E27FC236}">
                <a16:creationId xmlns:a16="http://schemas.microsoft.com/office/drawing/2014/main" id="{8EE1BD1D-EA5A-C667-07F0-FC205A48F439}"/>
              </a:ext>
            </a:extLst>
          </p:cNvPr>
          <p:cNvSpPr>
            <a:spLocks noGrp="1"/>
          </p:cNvSpPr>
          <p:nvPr>
            <p:ph idx="1"/>
          </p:nvPr>
        </p:nvSpPr>
        <p:spPr/>
        <p:txBody>
          <a:bodyPr>
            <a:normAutofit/>
          </a:bodyPr>
          <a:lstStyle/>
          <a:p>
            <a:r>
              <a:rPr lang="en-US" dirty="0"/>
              <a:t>The incidence of molar pregnancy in Japan (2:1000 pregnancies) is reported to be about threefold higher than the incidence in Europe or North America (about 0.6 to 1.1 per 1000 pregnancies).</a:t>
            </a:r>
          </a:p>
          <a:p>
            <a:r>
              <a:rPr lang="en-US" dirty="0"/>
              <a:t>In Taiwan, 1 in 125 pregnancies are molar, while in the United States the incidence is 1 in 1500 live births.</a:t>
            </a:r>
          </a:p>
          <a:p>
            <a:r>
              <a:rPr lang="en-US" dirty="0"/>
              <a:t>While variations in the worldwide incidence of molar pregnancy may result in part from reporting population-based versus hospital-based data, a number of studies suggest that the high incidence in some populations can be attributed to socioeconomic and nutritional factors. The decreasing incidence of molar pregnancy in South Korea is attributed to a more Western diet and improved standard of living. </a:t>
            </a:r>
          </a:p>
        </p:txBody>
      </p:sp>
    </p:spTree>
    <p:extLst>
      <p:ext uri="{BB962C8B-B14F-4D97-AF65-F5344CB8AC3E}">
        <p14:creationId xmlns:p14="http://schemas.microsoft.com/office/powerpoint/2010/main" val="98733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9A43-122E-05E7-3B02-CAEECF0D4EFF}"/>
              </a:ext>
            </a:extLst>
          </p:cNvPr>
          <p:cNvSpPr>
            <a:spLocks noGrp="1"/>
          </p:cNvSpPr>
          <p:nvPr>
            <p:ph type="title"/>
          </p:nvPr>
        </p:nvSpPr>
        <p:spPr/>
        <p:txBody>
          <a:bodyPr/>
          <a:lstStyle/>
          <a:p>
            <a:pPr algn="ctr"/>
            <a:r>
              <a:rPr lang="en-US" b="1" i="1" dirty="0"/>
              <a:t>RISK FACTORS</a:t>
            </a:r>
          </a:p>
        </p:txBody>
      </p:sp>
      <p:sp>
        <p:nvSpPr>
          <p:cNvPr id="3" name="Content Placeholder 2">
            <a:extLst>
              <a:ext uri="{FF2B5EF4-FFF2-40B4-BE49-F238E27FC236}">
                <a16:creationId xmlns:a16="http://schemas.microsoft.com/office/drawing/2014/main" id="{CEB10B71-FEEF-6C10-61C6-1EA84BB06E2F}"/>
              </a:ext>
            </a:extLst>
          </p:cNvPr>
          <p:cNvSpPr>
            <a:spLocks noGrp="1"/>
          </p:cNvSpPr>
          <p:nvPr>
            <p:ph idx="1"/>
          </p:nvPr>
        </p:nvSpPr>
        <p:spPr/>
        <p:txBody>
          <a:bodyPr>
            <a:normAutofit/>
          </a:bodyPr>
          <a:lstStyle/>
          <a:p>
            <a:r>
              <a:rPr lang="en-US" b="1" i="1" dirty="0"/>
              <a:t>Prior molar pregnancy</a:t>
            </a:r>
          </a:p>
          <a:p>
            <a:pPr>
              <a:buFont typeface="Wingdings" panose="05000000000000000000" pitchFamily="2" charset="2"/>
              <a:buChar char="ü"/>
            </a:pPr>
            <a:r>
              <a:rPr lang="en-US" dirty="0"/>
              <a:t>After first molar pregnancy , the risk is approximately 1 to 1.5 percent (approximately 10 to 15 times the risk for the general population)</a:t>
            </a:r>
          </a:p>
          <a:p>
            <a:pPr>
              <a:buFont typeface="Wingdings" panose="05000000000000000000" pitchFamily="2" charset="2"/>
              <a:buChar char="ü"/>
            </a:pPr>
            <a:r>
              <a:rPr lang="en-US" dirty="0"/>
              <a:t>The recurrence rate after two molar pregnancies has been reported to range from 11 to 25 percent.</a:t>
            </a:r>
          </a:p>
          <a:p>
            <a:r>
              <a:rPr lang="en-US" b="1" i="1" dirty="0"/>
              <a:t>Extremes of maternal age</a:t>
            </a:r>
          </a:p>
          <a:p>
            <a:pPr>
              <a:buFont typeface="Wingdings" panose="05000000000000000000" pitchFamily="2" charset="2"/>
              <a:buChar char="ü"/>
            </a:pPr>
            <a:r>
              <a:rPr lang="en-US" dirty="0"/>
              <a:t>≤15 and &gt;35 years</a:t>
            </a:r>
          </a:p>
          <a:p>
            <a:pPr>
              <a:buFont typeface="Wingdings" panose="05000000000000000000" pitchFamily="2" charset="2"/>
              <a:buChar char="ü"/>
            </a:pPr>
            <a:r>
              <a:rPr lang="en-US" dirty="0"/>
              <a:t> A case-control study found that the risk for complete mole was increased twofold for patients &gt;35 years and 7.5-fold for patients &gt;40 years </a:t>
            </a:r>
          </a:p>
          <a:p>
            <a:pPr>
              <a:buFont typeface="Wingdings" panose="05000000000000000000" pitchFamily="2" charset="2"/>
              <a:buChar char="ü"/>
            </a:pPr>
            <a:r>
              <a:rPr lang="en-US" dirty="0"/>
              <a:t>ova from older patients may be more susceptible to abnormal fertilizations that result in HM</a:t>
            </a:r>
          </a:p>
          <a:p>
            <a:endParaRPr lang="en-US" dirty="0"/>
          </a:p>
        </p:txBody>
      </p:sp>
    </p:spTree>
    <p:extLst>
      <p:ext uri="{BB962C8B-B14F-4D97-AF65-F5344CB8AC3E}">
        <p14:creationId xmlns:p14="http://schemas.microsoft.com/office/powerpoint/2010/main" val="155318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1FE01-EE5D-53CF-1C54-8AB6C6269AD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D53CD8B-26DE-3E10-2AAB-F726C4EE3113}"/>
              </a:ext>
            </a:extLst>
          </p:cNvPr>
          <p:cNvSpPr>
            <a:spLocks noGrp="1"/>
          </p:cNvSpPr>
          <p:nvPr>
            <p:ph idx="1"/>
          </p:nvPr>
        </p:nvSpPr>
        <p:spPr/>
        <p:txBody>
          <a:bodyPr/>
          <a:lstStyle/>
          <a:p>
            <a:pPr>
              <a:buFont typeface="Wingdings" panose="05000000000000000000" pitchFamily="2" charset="2"/>
              <a:buChar char="ü"/>
            </a:pPr>
            <a:r>
              <a:rPr lang="en-US" dirty="0"/>
              <a:t>The risk for molar pregnancy and its relation to maternal age is much greater in complete mole than partial mole.</a:t>
            </a:r>
          </a:p>
          <a:p>
            <a:r>
              <a:rPr lang="en-US" b="1" i="1" dirty="0"/>
              <a:t>Prior spontaneous abortion and infertility</a:t>
            </a:r>
          </a:p>
          <a:p>
            <a:pPr>
              <a:buFont typeface="Wingdings" panose="05000000000000000000" pitchFamily="2" charset="2"/>
              <a:buChar char="ü"/>
            </a:pPr>
            <a:r>
              <a:rPr lang="en-US" dirty="0"/>
              <a:t>The risk is 3.1 for complete and 1.9 for partial mole.</a:t>
            </a:r>
          </a:p>
          <a:p>
            <a:pPr>
              <a:buFont typeface="Wingdings" panose="05000000000000000000" pitchFamily="2" charset="2"/>
              <a:buChar char="ü"/>
            </a:pPr>
            <a:r>
              <a:rPr lang="en-US" dirty="0"/>
              <a:t>Infertility is associated  with an odds risk of 2.4 and 3.2, respectively, of complete mole and partial mole.</a:t>
            </a:r>
          </a:p>
          <a:p>
            <a:r>
              <a:rPr lang="en-US" b="1" i="1" dirty="0"/>
              <a:t>Dietary factors </a:t>
            </a:r>
          </a:p>
          <a:p>
            <a:pPr>
              <a:buFont typeface="Wingdings" panose="05000000000000000000" pitchFamily="2" charset="2"/>
              <a:buChar char="ü"/>
            </a:pPr>
            <a:r>
              <a:rPr lang="en-US" dirty="0"/>
              <a:t> Low levels of dietary carotene ( Vit A precursor ) , and animal fat.</a:t>
            </a:r>
          </a:p>
          <a:p>
            <a:pPr>
              <a:buFont typeface="Wingdings" panose="05000000000000000000" pitchFamily="2" charset="2"/>
              <a:buChar char="ü"/>
            </a:pPr>
            <a:r>
              <a:rPr lang="en-US" dirty="0"/>
              <a:t>Partial mole has not been related to dietary factors.</a:t>
            </a:r>
          </a:p>
          <a:p>
            <a:pPr>
              <a:buFont typeface="Wingdings" panose="05000000000000000000" pitchFamily="2" charset="2"/>
              <a:buChar char="ü"/>
            </a:pPr>
            <a:endParaRPr lang="en-US" dirty="0"/>
          </a:p>
          <a:p>
            <a:endParaRPr lang="en-US" dirty="0"/>
          </a:p>
          <a:p>
            <a:endParaRPr lang="en-US" dirty="0"/>
          </a:p>
        </p:txBody>
      </p:sp>
    </p:spTree>
    <p:extLst>
      <p:ext uri="{BB962C8B-B14F-4D97-AF65-F5344CB8AC3E}">
        <p14:creationId xmlns:p14="http://schemas.microsoft.com/office/powerpoint/2010/main" val="3465331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4ECF9-F454-29B0-2335-FE623C17DD4A}"/>
              </a:ext>
            </a:extLst>
          </p:cNvPr>
          <p:cNvSpPr>
            <a:spLocks noGrp="1"/>
          </p:cNvSpPr>
          <p:nvPr>
            <p:ph type="title"/>
          </p:nvPr>
        </p:nvSpPr>
        <p:spPr/>
        <p:txBody>
          <a:bodyPr/>
          <a:lstStyle/>
          <a:p>
            <a:pPr algn="ctr"/>
            <a:r>
              <a:rPr lang="en-US" b="1" i="1" dirty="0"/>
              <a:t>CLINICAL FEATURES</a:t>
            </a:r>
          </a:p>
        </p:txBody>
      </p:sp>
      <p:sp>
        <p:nvSpPr>
          <p:cNvPr id="3" name="Content Placeholder 2">
            <a:extLst>
              <a:ext uri="{FF2B5EF4-FFF2-40B4-BE49-F238E27FC236}">
                <a16:creationId xmlns:a16="http://schemas.microsoft.com/office/drawing/2014/main" id="{9C2EC6BD-2620-C2C4-57E2-EACAC31B12EC}"/>
              </a:ext>
            </a:extLst>
          </p:cNvPr>
          <p:cNvSpPr>
            <a:spLocks noGrp="1"/>
          </p:cNvSpPr>
          <p:nvPr>
            <p:ph idx="1"/>
          </p:nvPr>
        </p:nvSpPr>
        <p:spPr/>
        <p:txBody>
          <a:bodyPr>
            <a:normAutofit fontScale="92500" lnSpcReduction="20000"/>
          </a:bodyPr>
          <a:lstStyle/>
          <a:p>
            <a:r>
              <a:rPr lang="en-US" dirty="0"/>
              <a:t>Since 1980s the presentation of HM has changed substantially, due to the availability of both ultrasonography and sensitive quantitative measurement of serum </a:t>
            </a:r>
            <a:r>
              <a:rPr lang="en-US" dirty="0" err="1"/>
              <a:t>hCG</a:t>
            </a:r>
            <a:r>
              <a:rPr lang="en-US" dirty="0"/>
              <a:t>. </a:t>
            </a:r>
          </a:p>
          <a:p>
            <a:r>
              <a:rPr lang="en-US" dirty="0"/>
              <a:t>However, there has been no change in risk for </a:t>
            </a:r>
            <a:r>
              <a:rPr lang="en-US" dirty="0" err="1"/>
              <a:t>postmolar</a:t>
            </a:r>
            <a:r>
              <a:rPr lang="en-US" dirty="0"/>
              <a:t> tumor. Even when complete mole is diagnosed before 10 weeks gestation, there is no decrease in the risk of GTN .</a:t>
            </a:r>
          </a:p>
          <a:p>
            <a:r>
              <a:rPr lang="en-US" dirty="0"/>
              <a:t>Prior to this time , HM was usually diagnosed by its late effects (hyperthyroidism, preeclampsia).</a:t>
            </a:r>
          </a:p>
          <a:p>
            <a:r>
              <a:rPr lang="en-US" dirty="0"/>
              <a:t> Patients with HM typically present to their obstetric clinician with missed menstrual periods, a positive pregnancy test, and signs and symptoms consistent with early pregnancy or early pregnancy complications (bleeding, pelvic discomfort, hyperemesis gravidarum).</a:t>
            </a:r>
          </a:p>
          <a:p>
            <a:r>
              <a:rPr lang="en-US" dirty="0"/>
              <a:t> Unusually high human chorionic gonadotropin (</a:t>
            </a:r>
            <a:r>
              <a:rPr lang="en-US" dirty="0" err="1"/>
              <a:t>hCG</a:t>
            </a:r>
            <a:r>
              <a:rPr lang="en-US" dirty="0"/>
              <a:t>) levels.</a:t>
            </a:r>
          </a:p>
          <a:p>
            <a:r>
              <a:rPr lang="en-US" dirty="0"/>
              <a:t> If the products of conception are not examined histologically, the diagnosis of HM may be missed.</a:t>
            </a:r>
          </a:p>
          <a:p>
            <a:endParaRPr lang="en-US" dirty="0"/>
          </a:p>
        </p:txBody>
      </p:sp>
    </p:spTree>
    <p:extLst>
      <p:ext uri="{BB962C8B-B14F-4D97-AF65-F5344CB8AC3E}">
        <p14:creationId xmlns:p14="http://schemas.microsoft.com/office/powerpoint/2010/main" val="1775561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42E80-E582-1C2E-2317-6F97636FDBB7}"/>
              </a:ext>
            </a:extLst>
          </p:cNvPr>
          <p:cNvSpPr>
            <a:spLocks noGrp="1"/>
          </p:cNvSpPr>
          <p:nvPr>
            <p:ph type="title"/>
          </p:nvPr>
        </p:nvSpPr>
        <p:spPr/>
        <p:txBody>
          <a:bodyPr/>
          <a:lstStyle/>
          <a:p>
            <a:pPr algn="ctr"/>
            <a:r>
              <a:rPr lang="en-US" b="1" i="1" dirty="0"/>
              <a:t>Common Features</a:t>
            </a:r>
          </a:p>
        </p:txBody>
      </p:sp>
      <p:sp>
        <p:nvSpPr>
          <p:cNvPr id="3" name="Content Placeholder 2">
            <a:extLst>
              <a:ext uri="{FF2B5EF4-FFF2-40B4-BE49-F238E27FC236}">
                <a16:creationId xmlns:a16="http://schemas.microsoft.com/office/drawing/2014/main" id="{C83296BC-357D-7680-04BB-6471F53F687C}"/>
              </a:ext>
            </a:extLst>
          </p:cNvPr>
          <p:cNvSpPr>
            <a:spLocks noGrp="1"/>
          </p:cNvSpPr>
          <p:nvPr>
            <p:ph idx="1"/>
          </p:nvPr>
        </p:nvSpPr>
        <p:spPr/>
        <p:txBody>
          <a:bodyPr>
            <a:normAutofit/>
          </a:bodyPr>
          <a:lstStyle/>
          <a:p>
            <a:r>
              <a:rPr lang="en-US" b="1" i="1" dirty="0"/>
              <a:t> Vaginal bleeding </a:t>
            </a:r>
          </a:p>
          <a:p>
            <a:pPr>
              <a:buFont typeface="Wingdings" panose="05000000000000000000" pitchFamily="2" charset="2"/>
              <a:buChar char="ü"/>
            </a:pPr>
            <a:r>
              <a:rPr lang="en-US" dirty="0"/>
              <a:t> The most common presenting symptom and occurs in almost all cases.</a:t>
            </a:r>
          </a:p>
          <a:p>
            <a:pPr>
              <a:buFont typeface="Wingdings" panose="05000000000000000000" pitchFamily="2" charset="2"/>
              <a:buChar char="ü"/>
            </a:pPr>
            <a:r>
              <a:rPr lang="en-US" dirty="0"/>
              <a:t>Resulting from separation of molar villi from underlying decidua.</a:t>
            </a:r>
          </a:p>
          <a:p>
            <a:pPr>
              <a:buFont typeface="Wingdings" panose="05000000000000000000" pitchFamily="2" charset="2"/>
              <a:buChar char="ü"/>
            </a:pPr>
            <a:r>
              <a:rPr lang="en-US" dirty="0"/>
              <a:t>Prune juice discharge due to accumulated blood in uterine cavity , undergoing oxidation and liquefaction.</a:t>
            </a:r>
          </a:p>
          <a:p>
            <a:pPr>
              <a:buFont typeface="Wingdings" panose="05000000000000000000" pitchFamily="2" charset="2"/>
              <a:buChar char="ü"/>
            </a:pPr>
            <a:r>
              <a:rPr lang="en-US" dirty="0"/>
              <a:t>At early gestational ages , pattern does not differ from early pregnancy complications (spontaneous abortion, ectopic pregnancy).</a:t>
            </a:r>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830406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0ED76-3CB2-76DD-23A5-744A8A0E5D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1FC900-C084-6148-7863-57DC22635B7F}"/>
              </a:ext>
            </a:extLst>
          </p:cNvPr>
          <p:cNvSpPr>
            <a:spLocks noGrp="1"/>
          </p:cNvSpPr>
          <p:nvPr>
            <p:ph idx="1"/>
          </p:nvPr>
        </p:nvSpPr>
        <p:spPr/>
        <p:txBody>
          <a:bodyPr/>
          <a:lstStyle/>
          <a:p>
            <a:r>
              <a:rPr lang="en-US" dirty="0"/>
              <a:t> </a:t>
            </a:r>
            <a:r>
              <a:rPr lang="en-US" b="1" i="1" dirty="0"/>
              <a:t>Pelvic pressure or pain</a:t>
            </a:r>
          </a:p>
          <a:p>
            <a:pPr>
              <a:buFont typeface="Wingdings" panose="05000000000000000000" pitchFamily="2" charset="2"/>
              <a:buChar char="ü"/>
            </a:pPr>
            <a:r>
              <a:rPr lang="en-US" dirty="0"/>
              <a:t>A very common , nonspecific feature due to the enlarging uterus and/or enlarged cystic ovaries.</a:t>
            </a:r>
          </a:p>
          <a:p>
            <a:r>
              <a:rPr lang="en-US" b="1" i="1" dirty="0"/>
              <a:t>Enlarged uterus</a:t>
            </a:r>
          </a:p>
          <a:p>
            <a:pPr>
              <a:buFont typeface="Wingdings" panose="05000000000000000000" pitchFamily="2" charset="2"/>
              <a:buChar char="ü"/>
            </a:pPr>
            <a:r>
              <a:rPr lang="en-US" dirty="0"/>
              <a:t>In only 28% of patients.</a:t>
            </a:r>
          </a:p>
          <a:p>
            <a:pPr>
              <a:buFont typeface="Wingdings" panose="05000000000000000000" pitchFamily="2" charset="2"/>
              <a:buChar char="ü"/>
            </a:pPr>
            <a:r>
              <a:rPr lang="en-US" dirty="0"/>
              <a:t>May be present for other reasons (</a:t>
            </a:r>
            <a:r>
              <a:rPr lang="en-US" dirty="0" err="1"/>
              <a:t>eg</a:t>
            </a:r>
            <a:r>
              <a:rPr lang="en-US" dirty="0"/>
              <a:t>, incorrect estimate of gestational age, multiple gestation, uterine leiomyomas).</a:t>
            </a:r>
          </a:p>
          <a:p>
            <a:pPr>
              <a:buFont typeface="Wingdings" panose="05000000000000000000" pitchFamily="2" charset="2"/>
              <a:buChar char="ü"/>
            </a:pPr>
            <a:r>
              <a:rPr lang="en-US" dirty="0"/>
              <a:t>More likely with a complete mole than partial mole.</a:t>
            </a:r>
          </a:p>
          <a:p>
            <a:endParaRPr lang="en-US" dirty="0"/>
          </a:p>
        </p:txBody>
      </p:sp>
    </p:spTree>
    <p:extLst>
      <p:ext uri="{BB962C8B-B14F-4D97-AF65-F5344CB8AC3E}">
        <p14:creationId xmlns:p14="http://schemas.microsoft.com/office/powerpoint/2010/main" val="3062648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BEC5-6722-8853-7DF7-D7EE6B44D225}"/>
              </a:ext>
            </a:extLst>
          </p:cNvPr>
          <p:cNvSpPr>
            <a:spLocks noGrp="1"/>
          </p:cNvSpPr>
          <p:nvPr>
            <p:ph type="title"/>
          </p:nvPr>
        </p:nvSpPr>
        <p:spPr/>
        <p:txBody>
          <a:bodyPr/>
          <a:lstStyle/>
          <a:p>
            <a:pPr marL="571500" indent="-57150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2FF569A3-C273-DE78-B6B4-F5231F9A4047}"/>
              </a:ext>
            </a:extLst>
          </p:cNvPr>
          <p:cNvSpPr>
            <a:spLocks noGrp="1"/>
          </p:cNvSpPr>
          <p:nvPr>
            <p:ph idx="1"/>
          </p:nvPr>
        </p:nvSpPr>
        <p:spPr/>
        <p:txBody>
          <a:bodyPr>
            <a:normAutofit/>
          </a:bodyPr>
          <a:lstStyle/>
          <a:p>
            <a:pPr>
              <a:buFont typeface="Wingdings" panose="05000000000000000000" pitchFamily="2" charset="2"/>
              <a:buChar char="Ø"/>
            </a:pPr>
            <a:r>
              <a:rPr lang="en-US" b="1" i="1" dirty="0"/>
              <a:t> Hyperemesis gravidarum</a:t>
            </a:r>
          </a:p>
          <a:p>
            <a:pPr>
              <a:buFont typeface="Wingdings" panose="05000000000000000000" pitchFamily="2" charset="2"/>
              <a:buChar char="ü"/>
            </a:pPr>
            <a:r>
              <a:rPr lang="en-US" dirty="0"/>
              <a:t>In 8% of cases.</a:t>
            </a:r>
          </a:p>
          <a:p>
            <a:pPr>
              <a:buFont typeface="Wingdings" panose="05000000000000000000" pitchFamily="2" charset="2"/>
              <a:buChar char="ü"/>
            </a:pPr>
            <a:r>
              <a:rPr lang="en-US" dirty="0"/>
              <a:t> May also occur in a normal pregnancy, particularly in multiple gestation.</a:t>
            </a:r>
          </a:p>
          <a:p>
            <a:pPr>
              <a:buFont typeface="Wingdings" panose="05000000000000000000" pitchFamily="2" charset="2"/>
              <a:buChar char="ü"/>
            </a:pPr>
            <a:endParaRPr lang="en-US" dirty="0"/>
          </a:p>
          <a:p>
            <a:endParaRPr lang="en-US" dirty="0"/>
          </a:p>
        </p:txBody>
      </p:sp>
    </p:spTree>
    <p:extLst>
      <p:ext uri="{BB962C8B-B14F-4D97-AF65-F5344CB8AC3E}">
        <p14:creationId xmlns:p14="http://schemas.microsoft.com/office/powerpoint/2010/main" val="41156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E8627-99FF-61F9-DF9F-9299818435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B8ABCC-5AE1-C9A2-9D00-A4BD9BB19189}"/>
              </a:ext>
            </a:extLst>
          </p:cNvPr>
          <p:cNvSpPr>
            <a:spLocks noGrp="1"/>
          </p:cNvSpPr>
          <p:nvPr>
            <p:ph idx="1"/>
          </p:nvPr>
        </p:nvSpPr>
        <p:spPr/>
        <p:txBody>
          <a:bodyPr>
            <a:normAutofit fontScale="85000" lnSpcReduction="10000"/>
          </a:bodyPr>
          <a:lstStyle/>
          <a:p>
            <a:r>
              <a:rPr lang="en-US" b="1" i="1" dirty="0"/>
              <a:t>Hyperthyroidism</a:t>
            </a:r>
          </a:p>
          <a:p>
            <a:pPr>
              <a:buFont typeface="Wingdings" panose="05000000000000000000" pitchFamily="2" charset="2"/>
              <a:buChar char="ü"/>
            </a:pPr>
            <a:r>
              <a:rPr lang="en-US" dirty="0"/>
              <a:t>Development of hyperthyroidism requires the elevation of </a:t>
            </a:r>
            <a:r>
              <a:rPr lang="en-US" dirty="0" err="1"/>
              <a:t>hCG</a:t>
            </a:r>
            <a:r>
              <a:rPr lang="en-US" dirty="0"/>
              <a:t> &gt;100,000 </a:t>
            </a:r>
            <a:r>
              <a:rPr lang="en-US" dirty="0" err="1"/>
              <a:t>mIU</a:t>
            </a:r>
            <a:r>
              <a:rPr lang="en-US" dirty="0"/>
              <a:t>/mL for several weeks.</a:t>
            </a:r>
          </a:p>
          <a:p>
            <a:pPr>
              <a:buFont typeface="Wingdings" panose="05000000000000000000" pitchFamily="2" charset="2"/>
              <a:buChar char="ü"/>
            </a:pPr>
            <a:r>
              <a:rPr lang="en-US" dirty="0"/>
              <a:t>In approximately 7% of patients.</a:t>
            </a:r>
          </a:p>
          <a:p>
            <a:pPr>
              <a:buFont typeface="Wingdings" panose="05000000000000000000" pitchFamily="2" charset="2"/>
              <a:buChar char="ü"/>
            </a:pPr>
            <a:r>
              <a:rPr lang="en-US" dirty="0"/>
              <a:t> Tachycardia, warm skin, and tremor.</a:t>
            </a:r>
          </a:p>
          <a:p>
            <a:pPr>
              <a:buFont typeface="Wingdings" panose="05000000000000000000" pitchFamily="2" charset="2"/>
              <a:buChar char="ü"/>
            </a:pPr>
            <a:r>
              <a:rPr lang="en-US" dirty="0"/>
              <a:t>May be accompanied by thyroid storm when the patient undergoes anesthesia, due to the release of catecholamines from the adrenal gland.</a:t>
            </a:r>
          </a:p>
          <a:p>
            <a:pPr>
              <a:buFont typeface="Wingdings" panose="05000000000000000000" pitchFamily="2" charset="2"/>
              <a:buChar char="ü"/>
            </a:pPr>
            <a:r>
              <a:rPr lang="en-US" dirty="0"/>
              <a:t> Because of the homology between </a:t>
            </a:r>
            <a:r>
              <a:rPr lang="en-US" dirty="0" err="1"/>
              <a:t>hCG</a:t>
            </a:r>
            <a:r>
              <a:rPr lang="en-US" dirty="0"/>
              <a:t> and thyroid stimulation hormone and because positive correlations have been observed between serum </a:t>
            </a:r>
            <a:r>
              <a:rPr lang="en-US" dirty="0" err="1"/>
              <a:t>hCG</a:t>
            </a:r>
            <a:r>
              <a:rPr lang="en-US" dirty="0"/>
              <a:t> and total T4 or T3 concentrations.</a:t>
            </a:r>
          </a:p>
          <a:p>
            <a:pPr>
              <a:buFont typeface="Wingdings" panose="05000000000000000000" pitchFamily="2" charset="2"/>
              <a:buChar char="ü"/>
            </a:pPr>
            <a:r>
              <a:rPr lang="en-US" dirty="0"/>
              <a:t>When hyperthyroidism is suspected, it is important to administer β-adrenergic blocking agents before the induction of anesthesia for molar evacuation, because anesthesia or surgery may precipitate a thyroid storm(manifested by hyperthermia, delirium, convulsions, atrial fibrillation, high-output heart failure, or cardiovascular collapse).</a:t>
            </a:r>
          </a:p>
          <a:p>
            <a:endParaRPr lang="en-US" dirty="0"/>
          </a:p>
        </p:txBody>
      </p:sp>
    </p:spTree>
    <p:extLst>
      <p:ext uri="{BB962C8B-B14F-4D97-AF65-F5344CB8AC3E}">
        <p14:creationId xmlns:p14="http://schemas.microsoft.com/office/powerpoint/2010/main" val="186637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171E4-CA4B-194C-A19D-276FFBBAD1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70E733-9FB4-D5E3-589E-98AB4A55888D}"/>
              </a:ext>
            </a:extLst>
          </p:cNvPr>
          <p:cNvSpPr>
            <a:spLocks noGrp="1"/>
          </p:cNvSpPr>
          <p:nvPr>
            <p:ph idx="1"/>
          </p:nvPr>
        </p:nvSpPr>
        <p:spPr/>
        <p:txBody>
          <a:bodyPr/>
          <a:lstStyle/>
          <a:p>
            <a:r>
              <a:rPr lang="en-US" b="1" i="1" dirty="0"/>
              <a:t>Trophoblastic Embolization</a:t>
            </a:r>
          </a:p>
          <a:p>
            <a:pPr>
              <a:buFont typeface="Wingdings" panose="05000000000000000000" pitchFamily="2" charset="2"/>
              <a:buChar char="ü"/>
            </a:pPr>
            <a:r>
              <a:rPr lang="en-US" dirty="0"/>
              <a:t>Respiratory distress developed in approximately 2% of our patients with a complete mole.</a:t>
            </a:r>
          </a:p>
          <a:p>
            <a:pPr>
              <a:buFont typeface="Wingdings" panose="05000000000000000000" pitchFamily="2" charset="2"/>
              <a:buChar char="ü"/>
            </a:pPr>
            <a:r>
              <a:rPr lang="en-US" dirty="0"/>
              <a:t> Chest pain, dyspnea, tachypnea, tachycardia, and severe respiratory distress after molar evacuation.</a:t>
            </a:r>
          </a:p>
          <a:p>
            <a:pPr>
              <a:buFont typeface="Wingdings" panose="05000000000000000000" pitchFamily="2" charset="2"/>
              <a:buChar char="ü"/>
            </a:pPr>
            <a:r>
              <a:rPr lang="en-US" dirty="0"/>
              <a:t>Respiratory distress usually resolve within 72 hours of evacuation with cardiopulmonary support.</a:t>
            </a:r>
          </a:p>
        </p:txBody>
      </p:sp>
    </p:spTree>
    <p:extLst>
      <p:ext uri="{BB962C8B-B14F-4D97-AF65-F5344CB8AC3E}">
        <p14:creationId xmlns:p14="http://schemas.microsoft.com/office/powerpoint/2010/main" val="3082503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74BA-11BD-2038-29FA-20E84DB39D6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4A323D9-B98B-CAB5-C8B4-5E5AFADC99C7}"/>
              </a:ext>
            </a:extLst>
          </p:cNvPr>
          <p:cNvSpPr>
            <a:spLocks noGrp="1"/>
          </p:cNvSpPr>
          <p:nvPr>
            <p:ph idx="1"/>
          </p:nvPr>
        </p:nvSpPr>
        <p:spPr/>
        <p:txBody>
          <a:bodyPr>
            <a:normAutofit/>
          </a:bodyPr>
          <a:lstStyle/>
          <a:p>
            <a:r>
              <a:rPr lang="en-US" b="1" i="1" dirty="0"/>
              <a:t>Ovarian theca lutein cysts</a:t>
            </a:r>
          </a:p>
          <a:p>
            <a:pPr>
              <a:buFont typeface="Wingdings" panose="05000000000000000000" pitchFamily="2" charset="2"/>
              <a:buChar char="ü"/>
            </a:pPr>
            <a:r>
              <a:rPr lang="en-US" dirty="0"/>
              <a:t>&gt;6cm , and develops in approximately half of patients</a:t>
            </a:r>
          </a:p>
          <a:p>
            <a:pPr>
              <a:buFont typeface="Wingdings" panose="05000000000000000000" pitchFamily="2" charset="2"/>
              <a:buChar char="ü"/>
            </a:pPr>
            <a:r>
              <a:rPr lang="en-US" dirty="0"/>
              <a:t>  A form of ovarian hyperstimulation resulting from high circulating levels of </a:t>
            </a:r>
            <a:r>
              <a:rPr lang="en-US" dirty="0" err="1"/>
              <a:t>hCG</a:t>
            </a:r>
            <a:r>
              <a:rPr lang="en-US" dirty="0"/>
              <a:t> and prolactin </a:t>
            </a:r>
          </a:p>
          <a:p>
            <a:pPr>
              <a:buFont typeface="Wingdings" panose="05000000000000000000" pitchFamily="2" charset="2"/>
              <a:buChar char="ü"/>
            </a:pPr>
            <a:r>
              <a:rPr lang="en-US" dirty="0"/>
              <a:t> Multiloculated, often bilateral, and resolve a few weeks or months after treatment of HM.</a:t>
            </a:r>
          </a:p>
          <a:p>
            <a:pPr>
              <a:buFont typeface="Wingdings" panose="05000000000000000000" pitchFamily="2" charset="2"/>
              <a:buChar char="ü"/>
            </a:pPr>
            <a:r>
              <a:rPr lang="en-US" dirty="0"/>
              <a:t> May also develop in infertile patients treated with ovulation induction, multiple gestation, or in patients with a normal pregnancy but a hypersensitivity to </a:t>
            </a:r>
            <a:r>
              <a:rPr lang="en-US" dirty="0" err="1"/>
              <a:t>hCG</a:t>
            </a:r>
            <a:endParaRPr lang="en-US" dirty="0"/>
          </a:p>
          <a:p>
            <a:pPr>
              <a:buFont typeface="Wingdings" panose="05000000000000000000" pitchFamily="2" charset="2"/>
              <a:buChar char="ü"/>
            </a:pPr>
            <a:r>
              <a:rPr lang="en-US" dirty="0"/>
              <a:t> After molar evacuation, theca lutein cysts normally regress spontaneously within 2 to 4 months.</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410748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71098-EC81-E58A-BE39-2FC2826C03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E3AEBE-7629-8702-A88C-DCB77C209F37}"/>
              </a:ext>
            </a:extLst>
          </p:cNvPr>
          <p:cNvSpPr>
            <a:spLocks noGrp="1"/>
          </p:cNvSpPr>
          <p:nvPr>
            <p:ph idx="1"/>
          </p:nvPr>
        </p:nvSpPr>
        <p:spPr/>
        <p:txBody>
          <a:bodyPr>
            <a:normAutofit fontScale="92500" lnSpcReduction="20000"/>
          </a:bodyPr>
          <a:lstStyle/>
          <a:p>
            <a:r>
              <a:rPr lang="en-US" dirty="0"/>
              <a:t> Molar pregnancies, although benign, are considered to be premalignant because they have the potential to develop into a malignancy.</a:t>
            </a:r>
          </a:p>
          <a:p>
            <a:r>
              <a:rPr lang="en-US" dirty="0"/>
              <a:t>Molar pregnancies originate in villous trophoblast and are characterized by abnormal chorionic villi with trophoblast hyperplasia.</a:t>
            </a:r>
          </a:p>
          <a:p>
            <a:r>
              <a:rPr lang="en-US" dirty="0" err="1"/>
              <a:t>Hydatiform</a:t>
            </a:r>
            <a:r>
              <a:rPr lang="en-US" dirty="0"/>
              <a:t> mole(premalignant disease) :</a:t>
            </a:r>
          </a:p>
          <a:p>
            <a:pPr>
              <a:buFont typeface="Wingdings" panose="05000000000000000000" pitchFamily="2" charset="2"/>
              <a:buChar char="q"/>
            </a:pPr>
            <a:r>
              <a:rPr lang="en-US" dirty="0"/>
              <a:t>Complete mole</a:t>
            </a:r>
          </a:p>
          <a:p>
            <a:pPr>
              <a:buFont typeface="Wingdings" panose="05000000000000000000" pitchFamily="2" charset="2"/>
              <a:buChar char="q"/>
            </a:pPr>
            <a:r>
              <a:rPr lang="en-US" dirty="0"/>
              <a:t>Partial mole </a:t>
            </a:r>
          </a:p>
          <a:p>
            <a:r>
              <a:rPr lang="en-US" dirty="0"/>
              <a:t>Gestational Trophoblastic Neoplasia(malignant disease) :</a:t>
            </a:r>
          </a:p>
          <a:p>
            <a:pPr>
              <a:buFont typeface="Wingdings" panose="05000000000000000000" pitchFamily="2" charset="2"/>
              <a:buChar char="q"/>
            </a:pPr>
            <a:r>
              <a:rPr lang="en-US" dirty="0"/>
              <a:t>Invasive mole </a:t>
            </a:r>
          </a:p>
          <a:p>
            <a:pPr>
              <a:buFont typeface="Wingdings" panose="05000000000000000000" pitchFamily="2" charset="2"/>
              <a:buChar char="q"/>
            </a:pPr>
            <a:r>
              <a:rPr lang="en-US" dirty="0"/>
              <a:t>Choriocarcinoma</a:t>
            </a:r>
          </a:p>
          <a:p>
            <a:pPr>
              <a:buFont typeface="Wingdings" panose="05000000000000000000" pitchFamily="2" charset="2"/>
              <a:buChar char="q"/>
            </a:pPr>
            <a:r>
              <a:rPr lang="en-US" dirty="0"/>
              <a:t>Placental Site Trophoblastic Tumor (PSTT)</a:t>
            </a:r>
          </a:p>
          <a:p>
            <a:pPr>
              <a:buFont typeface="Wingdings" panose="05000000000000000000" pitchFamily="2" charset="2"/>
              <a:buChar char="q"/>
            </a:pPr>
            <a:r>
              <a:rPr lang="en-US" dirty="0"/>
              <a:t>Epithelioid Trophoblastic Tumor (ETT)</a:t>
            </a:r>
          </a:p>
        </p:txBody>
      </p:sp>
    </p:spTree>
    <p:extLst>
      <p:ext uri="{BB962C8B-B14F-4D97-AF65-F5344CB8AC3E}">
        <p14:creationId xmlns:p14="http://schemas.microsoft.com/office/powerpoint/2010/main" val="2693477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39A76-EBCE-454F-90F1-5843BC0EC2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8A422B-3726-4488-0A4B-AAB716A4BDA9}"/>
              </a:ext>
            </a:extLst>
          </p:cNvPr>
          <p:cNvSpPr>
            <a:spLocks noGrp="1"/>
          </p:cNvSpPr>
          <p:nvPr>
            <p:ph idx="1"/>
          </p:nvPr>
        </p:nvSpPr>
        <p:spPr/>
        <p:txBody>
          <a:bodyPr>
            <a:normAutofit/>
          </a:bodyPr>
          <a:lstStyle/>
          <a:p>
            <a:r>
              <a:rPr lang="en-US" b="1" i="1" dirty="0"/>
              <a:t>Preeclampsia &lt;20 weeks of gestation</a:t>
            </a:r>
          </a:p>
          <a:p>
            <a:pPr>
              <a:buFont typeface="Wingdings" panose="05000000000000000000" pitchFamily="2" charset="2"/>
              <a:buChar char="ü"/>
            </a:pPr>
            <a:r>
              <a:rPr lang="en-US" dirty="0"/>
              <a:t>1 to 3.5 percent at 8 weeks of gestation.</a:t>
            </a:r>
          </a:p>
          <a:p>
            <a:pPr>
              <a:buFont typeface="Wingdings" panose="05000000000000000000" pitchFamily="2" charset="2"/>
              <a:buChar char="ü"/>
            </a:pPr>
            <a:r>
              <a:rPr lang="en-US" dirty="0"/>
              <a:t>When complete mole typically presented at later gestational ages, preeclampsia was a more common presentation.</a:t>
            </a:r>
          </a:p>
          <a:p>
            <a:pPr>
              <a:buFont typeface="Wingdings" panose="05000000000000000000" pitchFamily="2" charset="2"/>
              <a:buChar char="ü"/>
            </a:pPr>
            <a:r>
              <a:rPr lang="en-US" dirty="0"/>
              <a:t>Previously , it was present in 27 percent of patients with complete mole.</a:t>
            </a:r>
          </a:p>
          <a:p>
            <a:pPr>
              <a:buFont typeface="Wingdings" panose="05000000000000000000" pitchFamily="2" charset="2"/>
              <a:buChar char="ü"/>
            </a:pPr>
            <a:r>
              <a:rPr lang="en-US" dirty="0"/>
              <a:t>Typically develops after 34 weeks of a normal gestation.</a:t>
            </a:r>
          </a:p>
          <a:p>
            <a:pPr>
              <a:buFont typeface="Wingdings" panose="05000000000000000000" pitchFamily="2" charset="2"/>
              <a:buChar char="ü"/>
            </a:pPr>
            <a:r>
              <a:rPr lang="en-US" dirty="0"/>
              <a:t>At &lt;20 weeks, complete mole should be suspected.</a:t>
            </a:r>
          </a:p>
          <a:p>
            <a:pPr>
              <a:buFont typeface="Wingdings" panose="05000000000000000000" pitchFamily="2" charset="2"/>
              <a:buChar char="ü"/>
            </a:pPr>
            <a:r>
              <a:rPr lang="en-US" dirty="0"/>
              <a:t> Eclampsia is rare and only anecdotal cases have been reported, usually when a fetus coexists.</a:t>
            </a:r>
          </a:p>
        </p:txBody>
      </p:sp>
    </p:spTree>
    <p:extLst>
      <p:ext uri="{BB962C8B-B14F-4D97-AF65-F5344CB8AC3E}">
        <p14:creationId xmlns:p14="http://schemas.microsoft.com/office/powerpoint/2010/main" val="2836268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BDC97-4B28-2EA0-A525-B978707E9298}"/>
              </a:ext>
            </a:extLst>
          </p:cNvPr>
          <p:cNvSpPr>
            <a:spLocks noGrp="1"/>
          </p:cNvSpPr>
          <p:nvPr>
            <p:ph type="title"/>
          </p:nvPr>
        </p:nvSpPr>
        <p:spPr>
          <a:xfrm>
            <a:off x="120747" y="168179"/>
            <a:ext cx="132471" cy="197582"/>
          </a:xfrm>
        </p:spPr>
        <p:txBody>
          <a:bodyPr>
            <a:normAutofit fontScale="90000"/>
          </a:bodyPr>
          <a:lstStyle/>
          <a:p>
            <a:endParaRPr lang="en-US"/>
          </a:p>
        </p:txBody>
      </p:sp>
      <p:pic>
        <p:nvPicPr>
          <p:cNvPr id="5" name="Content Placeholder 4">
            <a:extLst>
              <a:ext uri="{FF2B5EF4-FFF2-40B4-BE49-F238E27FC236}">
                <a16:creationId xmlns:a16="http://schemas.microsoft.com/office/drawing/2014/main" id="{6FADF620-8021-95BF-33C8-0356605197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816740"/>
            <a:ext cx="10515600" cy="5092757"/>
          </a:xfrm>
        </p:spPr>
      </p:pic>
    </p:spTree>
    <p:extLst>
      <p:ext uri="{BB962C8B-B14F-4D97-AF65-F5344CB8AC3E}">
        <p14:creationId xmlns:p14="http://schemas.microsoft.com/office/powerpoint/2010/main" val="3773763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BD4A7-715B-CB78-0B05-74FD2244B160}"/>
              </a:ext>
            </a:extLst>
          </p:cNvPr>
          <p:cNvSpPr>
            <a:spLocks noGrp="1"/>
          </p:cNvSpPr>
          <p:nvPr>
            <p:ph type="title"/>
          </p:nvPr>
        </p:nvSpPr>
        <p:spPr/>
        <p:txBody>
          <a:bodyPr/>
          <a:lstStyle/>
          <a:p>
            <a:pPr algn="ctr"/>
            <a:r>
              <a:rPr lang="en-US" b="1" i="1" dirty="0"/>
              <a:t>Gestational Trophoblastic Neoplasia</a:t>
            </a:r>
          </a:p>
        </p:txBody>
      </p:sp>
      <p:sp>
        <p:nvSpPr>
          <p:cNvPr id="3" name="Content Placeholder 2">
            <a:extLst>
              <a:ext uri="{FF2B5EF4-FFF2-40B4-BE49-F238E27FC236}">
                <a16:creationId xmlns:a16="http://schemas.microsoft.com/office/drawing/2014/main" id="{3686901E-3B8E-BEE9-BD58-4D730194EBC4}"/>
              </a:ext>
            </a:extLst>
          </p:cNvPr>
          <p:cNvSpPr>
            <a:spLocks noGrp="1"/>
          </p:cNvSpPr>
          <p:nvPr>
            <p:ph idx="1"/>
          </p:nvPr>
        </p:nvSpPr>
        <p:spPr/>
        <p:txBody>
          <a:bodyPr>
            <a:normAutofit lnSpcReduction="10000"/>
          </a:bodyPr>
          <a:lstStyle/>
          <a:p>
            <a:r>
              <a:rPr lang="en-US" dirty="0"/>
              <a:t>Approximately 50 percent arise from molar pregnancy, 25 percent from pregnancy loss or tubal pregnancy, and 25 percent from term or preterm pregnancy.</a:t>
            </a:r>
          </a:p>
          <a:p>
            <a:r>
              <a:rPr lang="en-US" dirty="0"/>
              <a:t>15 percent after complete hydatidiform mole will develop local invasion</a:t>
            </a:r>
          </a:p>
          <a:p>
            <a:r>
              <a:rPr lang="en-US" dirty="0"/>
              <a:t>5 percent will develop metastatic disease.</a:t>
            </a:r>
          </a:p>
          <a:p>
            <a:r>
              <a:rPr lang="en-US" dirty="0"/>
              <a:t>1 to 4 percent after partial hydatidiform mole.</a:t>
            </a:r>
          </a:p>
          <a:p>
            <a:r>
              <a:rPr lang="en-US" dirty="0"/>
              <a:t> After a term pregnancy is estimated at 1 per 150,000 pregnancies.</a:t>
            </a:r>
          </a:p>
          <a:p>
            <a:r>
              <a:rPr lang="en-US" dirty="0"/>
              <a:t> The overall incidence of GTN following all types of pregnancies is estimated at 1 in 40,000 pregnancies .</a:t>
            </a:r>
          </a:p>
          <a:p>
            <a:r>
              <a:rPr lang="en-US" dirty="0"/>
              <a:t>The main risk factors for the development of gestational trophoblastic disease (GTD) are prior molar pregnancy, advanced maternal age (&gt;40 years), and Asian and American Indian ancestry.</a:t>
            </a:r>
          </a:p>
        </p:txBody>
      </p:sp>
    </p:spTree>
    <p:extLst>
      <p:ext uri="{BB962C8B-B14F-4D97-AF65-F5344CB8AC3E}">
        <p14:creationId xmlns:p14="http://schemas.microsoft.com/office/powerpoint/2010/main" val="3482904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5835B-3C5B-98C5-1F0E-E9495ED6C0EC}"/>
              </a:ext>
            </a:extLst>
          </p:cNvPr>
          <p:cNvSpPr>
            <a:spLocks noGrp="1"/>
          </p:cNvSpPr>
          <p:nvPr>
            <p:ph type="title"/>
          </p:nvPr>
        </p:nvSpPr>
        <p:spPr/>
        <p:txBody>
          <a:bodyPr/>
          <a:lstStyle/>
          <a:p>
            <a:pPr algn="ctr"/>
            <a:endParaRPr lang="en-US" b="1" i="1" dirty="0"/>
          </a:p>
        </p:txBody>
      </p:sp>
      <p:sp>
        <p:nvSpPr>
          <p:cNvPr id="3" name="Content Placeholder 2">
            <a:extLst>
              <a:ext uri="{FF2B5EF4-FFF2-40B4-BE49-F238E27FC236}">
                <a16:creationId xmlns:a16="http://schemas.microsoft.com/office/drawing/2014/main" id="{462F4985-C132-C05C-9F4E-A4B5C47ABECA}"/>
              </a:ext>
            </a:extLst>
          </p:cNvPr>
          <p:cNvSpPr>
            <a:spLocks noGrp="1"/>
          </p:cNvSpPr>
          <p:nvPr>
            <p:ph idx="1"/>
          </p:nvPr>
        </p:nvSpPr>
        <p:spPr/>
        <p:txBody>
          <a:bodyPr/>
          <a:lstStyle/>
          <a:p>
            <a:pPr marL="0" indent="0">
              <a:buNone/>
            </a:pPr>
            <a:endParaRPr lang="en-US" dirty="0"/>
          </a:p>
          <a:p>
            <a:r>
              <a:rPr lang="en-US" b="1" i="1" u="sng" dirty="0"/>
              <a:t>Non-metastatic disease </a:t>
            </a:r>
            <a:r>
              <a:rPr lang="en-US" dirty="0"/>
              <a:t>:</a:t>
            </a:r>
          </a:p>
          <a:p>
            <a:pPr>
              <a:buFont typeface="Wingdings" panose="05000000000000000000" pitchFamily="2" charset="2"/>
              <a:buChar char="ü"/>
            </a:pPr>
            <a:r>
              <a:rPr lang="en-US" dirty="0"/>
              <a:t>Locally invasive GTN develops in 15% of patients after evacuation of a complete mole and infrequently after other gestations.</a:t>
            </a:r>
          </a:p>
          <a:p>
            <a:pPr>
              <a:buFont typeface="Wingdings" panose="05000000000000000000" pitchFamily="2" charset="2"/>
              <a:buChar char="ü"/>
            </a:pPr>
            <a:r>
              <a:rPr lang="en-US" dirty="0"/>
              <a:t>The trophoblastic tumor may perforate through the myometrium causing intraperitoneal bleeding, or erode into uterine vessels causing vaginal hemorrhage.</a:t>
            </a:r>
          </a:p>
          <a:p>
            <a:pPr>
              <a:buFont typeface="Wingdings" panose="05000000000000000000" pitchFamily="2" charset="2"/>
              <a:buChar char="ü"/>
            </a:pPr>
            <a:r>
              <a:rPr lang="en-US" dirty="0"/>
              <a:t> Bulky, necrotic tumor may involve the uterine wall and serve as a nidus for infection.</a:t>
            </a:r>
          </a:p>
          <a:p>
            <a:pPr>
              <a:buFont typeface="Wingdings" panose="05000000000000000000" pitchFamily="2" charset="2"/>
              <a:buChar char="ü"/>
            </a:pPr>
            <a:r>
              <a:rPr lang="en-US" dirty="0"/>
              <a:t> Patients with uterine sepsis present with a purulent vaginal discharge and acute pelvic pain.</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3975220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5B8E-9D1F-64C7-5E79-C4B1967F9E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BB37CA-F108-3E53-5424-68C6F9934DA8}"/>
              </a:ext>
            </a:extLst>
          </p:cNvPr>
          <p:cNvSpPr>
            <a:spLocks noGrp="1"/>
          </p:cNvSpPr>
          <p:nvPr>
            <p:ph idx="1"/>
          </p:nvPr>
        </p:nvSpPr>
        <p:spPr/>
        <p:txBody>
          <a:bodyPr/>
          <a:lstStyle/>
          <a:p>
            <a:r>
              <a:rPr lang="en-US" dirty="0"/>
              <a:t>After molar evacuation, GTN may exhibit the histologic features of hydatidiform mole, choriocarcinoma, placental site, or epithelioid trophoblastic tumor.</a:t>
            </a:r>
          </a:p>
          <a:p>
            <a:r>
              <a:rPr lang="en-US" dirty="0"/>
              <a:t> After a normal pregnancy, abortion or ectopic pregnancy, GTN always has the histologic pattern of choriocarcinoma, placental site, or epithelioid trophoblastic tumor.</a:t>
            </a:r>
          </a:p>
          <a:p>
            <a:pPr marL="0" indent="0">
              <a:buNone/>
            </a:pPr>
            <a:endParaRPr lang="en-US" dirty="0"/>
          </a:p>
        </p:txBody>
      </p:sp>
    </p:spTree>
    <p:extLst>
      <p:ext uri="{BB962C8B-B14F-4D97-AF65-F5344CB8AC3E}">
        <p14:creationId xmlns:p14="http://schemas.microsoft.com/office/powerpoint/2010/main" val="39288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08D4-37B5-DB6D-D577-66C3A6F7F8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13AAFA-842D-CFBE-9729-539038C560CC}"/>
              </a:ext>
            </a:extLst>
          </p:cNvPr>
          <p:cNvSpPr>
            <a:spLocks noGrp="1"/>
          </p:cNvSpPr>
          <p:nvPr>
            <p:ph idx="1"/>
          </p:nvPr>
        </p:nvSpPr>
        <p:spPr/>
        <p:txBody>
          <a:bodyPr/>
          <a:lstStyle/>
          <a:p>
            <a:r>
              <a:rPr lang="en-US" b="1" i="1" dirty="0"/>
              <a:t>Placental-Site and Epithelioid Trophoblastic Tumors</a:t>
            </a:r>
          </a:p>
          <a:p>
            <a:pPr>
              <a:buFont typeface="Wingdings" panose="05000000000000000000" pitchFamily="2" charset="2"/>
              <a:buChar char="ü"/>
            </a:pPr>
            <a:r>
              <a:rPr lang="en-US" dirty="0"/>
              <a:t>These tumors produce small amounts of </a:t>
            </a:r>
            <a:r>
              <a:rPr lang="en-US" dirty="0" err="1"/>
              <a:t>hCG</a:t>
            </a:r>
            <a:r>
              <a:rPr lang="en-US" dirty="0"/>
              <a:t> and human placental lactogen relative to their mass, and tend to remain confined to the uterus, metastasizing late in their course.</a:t>
            </a:r>
          </a:p>
          <a:p>
            <a:pPr>
              <a:buFont typeface="Wingdings" panose="05000000000000000000" pitchFamily="2" charset="2"/>
              <a:buChar char="ü"/>
            </a:pPr>
            <a:r>
              <a:rPr lang="en-US" dirty="0"/>
              <a:t> Relatively insensitive to chemotherapy.</a:t>
            </a:r>
          </a:p>
          <a:p>
            <a:pPr>
              <a:buFont typeface="Wingdings" panose="05000000000000000000" pitchFamily="2" charset="2"/>
              <a:buChar char="ü"/>
            </a:pPr>
            <a:r>
              <a:rPr lang="en-US" dirty="0"/>
              <a:t>High cure rates can be achieved with early diagnosis and surgical resection.</a:t>
            </a:r>
          </a:p>
          <a:p>
            <a:pPr>
              <a:buFont typeface="Wingdings" panose="05000000000000000000" pitchFamily="2" charset="2"/>
              <a:buChar char="ü"/>
            </a:pPr>
            <a:r>
              <a:rPr lang="en-US" dirty="0"/>
              <a:t> They are both more common after a normal pregnancy than after a </a:t>
            </a:r>
            <a:r>
              <a:rPr lang="en-US" dirty="0" err="1"/>
              <a:t>mole,and</a:t>
            </a:r>
            <a:r>
              <a:rPr lang="en-US" dirty="0"/>
              <a:t> are usually diagnosed at the time of hysterectomy.</a:t>
            </a:r>
          </a:p>
        </p:txBody>
      </p:sp>
    </p:spTree>
    <p:extLst>
      <p:ext uri="{BB962C8B-B14F-4D97-AF65-F5344CB8AC3E}">
        <p14:creationId xmlns:p14="http://schemas.microsoft.com/office/powerpoint/2010/main" val="4234821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9663-7C7D-7A0F-4BEC-A3B223764A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584A3F-B33D-E267-86F2-D9DC8CC39801}"/>
              </a:ext>
            </a:extLst>
          </p:cNvPr>
          <p:cNvSpPr>
            <a:spLocks noGrp="1"/>
          </p:cNvSpPr>
          <p:nvPr>
            <p:ph idx="1"/>
          </p:nvPr>
        </p:nvSpPr>
        <p:spPr/>
        <p:txBody>
          <a:bodyPr/>
          <a:lstStyle/>
          <a:p>
            <a:r>
              <a:rPr lang="en-US" b="1" i="1" u="sng" dirty="0"/>
              <a:t>Metastatic Disease and Choriocarcinoma</a:t>
            </a:r>
          </a:p>
          <a:p>
            <a:pPr>
              <a:buFont typeface="Wingdings" panose="05000000000000000000" pitchFamily="2" charset="2"/>
              <a:buChar char="ü"/>
            </a:pPr>
            <a:r>
              <a:rPr lang="en-US" dirty="0"/>
              <a:t> Occurs in 4% of patients.</a:t>
            </a:r>
          </a:p>
          <a:p>
            <a:pPr>
              <a:buFont typeface="Wingdings" panose="05000000000000000000" pitchFamily="2" charset="2"/>
              <a:buChar char="ü"/>
            </a:pPr>
            <a:r>
              <a:rPr lang="en-US" dirty="0"/>
              <a:t> Unlike other malignancies, diagnosis and treatment are based on rising </a:t>
            </a:r>
            <a:r>
              <a:rPr lang="en-US" dirty="0" err="1"/>
              <a:t>hCG</a:t>
            </a:r>
            <a:r>
              <a:rPr lang="en-US" dirty="0"/>
              <a:t> levels rather than a tissue diagnosis.</a:t>
            </a:r>
          </a:p>
          <a:p>
            <a:pPr>
              <a:buFont typeface="Wingdings" panose="05000000000000000000" pitchFamily="2" charset="2"/>
              <a:buChar char="ü"/>
            </a:pPr>
            <a:r>
              <a:rPr lang="en-US" dirty="0"/>
              <a:t>Approximately one-half of choriocarcinomas follow a hydatidiform mole, and one-half follow </a:t>
            </a:r>
            <a:r>
              <a:rPr lang="en-US" dirty="0" err="1"/>
              <a:t>nonmolar</a:t>
            </a:r>
            <a:r>
              <a:rPr lang="en-US" dirty="0"/>
              <a:t> pregnancies, including term deliveries.</a:t>
            </a:r>
          </a:p>
        </p:txBody>
      </p:sp>
    </p:spTree>
    <p:extLst>
      <p:ext uri="{BB962C8B-B14F-4D97-AF65-F5344CB8AC3E}">
        <p14:creationId xmlns:p14="http://schemas.microsoft.com/office/powerpoint/2010/main" val="1430979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8087C-C4EF-FCF5-505D-A948F99FF817}"/>
              </a:ext>
            </a:extLst>
          </p:cNvPr>
          <p:cNvSpPr>
            <a:spLocks noGrp="1"/>
          </p:cNvSpPr>
          <p:nvPr>
            <p:ph type="title"/>
          </p:nvPr>
        </p:nvSpPr>
        <p:spPr/>
        <p:txBody>
          <a:bodyPr/>
          <a:lstStyle/>
          <a:p>
            <a:pPr algn="ctr"/>
            <a:r>
              <a:rPr lang="en-US" b="1" i="1" dirty="0"/>
              <a:t>Common sites of metastasis</a:t>
            </a:r>
          </a:p>
        </p:txBody>
      </p:sp>
      <p:sp>
        <p:nvSpPr>
          <p:cNvPr id="3" name="Content Placeholder 2">
            <a:extLst>
              <a:ext uri="{FF2B5EF4-FFF2-40B4-BE49-F238E27FC236}">
                <a16:creationId xmlns:a16="http://schemas.microsoft.com/office/drawing/2014/main" id="{BB1257DF-936F-5356-C240-E0197F70BFC9}"/>
              </a:ext>
            </a:extLst>
          </p:cNvPr>
          <p:cNvSpPr>
            <a:spLocks noGrp="1"/>
          </p:cNvSpPr>
          <p:nvPr>
            <p:ph idx="1"/>
          </p:nvPr>
        </p:nvSpPr>
        <p:spPr/>
        <p:txBody>
          <a:bodyPr/>
          <a:lstStyle/>
          <a:p>
            <a:r>
              <a:rPr lang="en-US" b="1" i="1" dirty="0"/>
              <a:t>Lungs </a:t>
            </a:r>
          </a:p>
          <a:p>
            <a:pPr>
              <a:buFont typeface="Wingdings" panose="05000000000000000000" pitchFamily="2" charset="2"/>
              <a:buChar char="ü"/>
            </a:pPr>
            <a:r>
              <a:rPr lang="en-US" dirty="0"/>
              <a:t>At the time of presentation, 80% of the patients with metastatic GTN show lung involvement on chest radiographs.</a:t>
            </a:r>
          </a:p>
          <a:p>
            <a:pPr>
              <a:buFont typeface="Wingdings" panose="05000000000000000000" pitchFamily="2" charset="2"/>
              <a:buChar char="ü"/>
            </a:pPr>
            <a:r>
              <a:rPr lang="en-US" dirty="0"/>
              <a:t> Chest pain, cough, hemoptysis, dyspnea, or an asymptomatic lesion on chest radiographs.</a:t>
            </a:r>
          </a:p>
          <a:p>
            <a:pPr>
              <a:buFont typeface="Wingdings" panose="05000000000000000000" pitchFamily="2" charset="2"/>
              <a:buChar char="ü"/>
            </a:pPr>
            <a:r>
              <a:rPr lang="en-US" dirty="0"/>
              <a:t>Four principal radiographic patterns:</a:t>
            </a:r>
          </a:p>
          <a:p>
            <a:pPr>
              <a:buFont typeface="+mj-lt"/>
              <a:buAutoNum type="arabicPeriod"/>
            </a:pPr>
            <a:r>
              <a:rPr lang="en-US" dirty="0"/>
              <a:t>An alveolar or “snowstorm” pattern</a:t>
            </a:r>
          </a:p>
          <a:p>
            <a:pPr>
              <a:buFont typeface="+mj-lt"/>
              <a:buAutoNum type="arabicPeriod"/>
            </a:pPr>
            <a:r>
              <a:rPr lang="en-US" dirty="0"/>
              <a:t>Discrete, rounded densities</a:t>
            </a:r>
          </a:p>
          <a:p>
            <a:pPr>
              <a:buFont typeface="+mj-lt"/>
              <a:buAutoNum type="arabicPeriod"/>
            </a:pPr>
            <a:r>
              <a:rPr lang="en-US" dirty="0"/>
              <a:t>Pleural effusion</a:t>
            </a:r>
          </a:p>
          <a:p>
            <a:pPr>
              <a:buFont typeface="+mj-lt"/>
              <a:buAutoNum type="arabicPeriod"/>
            </a:pPr>
            <a:r>
              <a:rPr lang="en-US" dirty="0"/>
              <a:t>Embolic pattern caused by pulmonary arterial occlusion</a:t>
            </a:r>
          </a:p>
        </p:txBody>
      </p:sp>
    </p:spTree>
    <p:extLst>
      <p:ext uri="{BB962C8B-B14F-4D97-AF65-F5344CB8AC3E}">
        <p14:creationId xmlns:p14="http://schemas.microsoft.com/office/powerpoint/2010/main" val="310938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23DC-669F-EDB7-0CBA-6AF6AD71AA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C001FB-A929-3E16-A803-BFA73ED901BD}"/>
              </a:ext>
            </a:extLst>
          </p:cNvPr>
          <p:cNvSpPr>
            <a:spLocks noGrp="1"/>
          </p:cNvSpPr>
          <p:nvPr>
            <p:ph idx="1"/>
          </p:nvPr>
        </p:nvSpPr>
        <p:spPr/>
        <p:txBody>
          <a:bodyPr/>
          <a:lstStyle/>
          <a:p>
            <a:r>
              <a:rPr lang="en-US" b="1" i="1" dirty="0"/>
              <a:t>Vaginal metastases </a:t>
            </a:r>
          </a:p>
          <a:p>
            <a:pPr>
              <a:buFont typeface="Wingdings" panose="05000000000000000000" pitchFamily="2" charset="2"/>
              <a:buChar char="ü"/>
            </a:pPr>
            <a:r>
              <a:rPr lang="en-US" dirty="0"/>
              <a:t>In 30% of patients.</a:t>
            </a:r>
          </a:p>
          <a:p>
            <a:pPr>
              <a:buFont typeface="Wingdings" panose="05000000000000000000" pitchFamily="2" charset="2"/>
              <a:buChar char="ü"/>
            </a:pPr>
            <a:r>
              <a:rPr lang="en-US" dirty="0"/>
              <a:t>Lesions are highly vascular , and can bleed vigorously if biopsied, so attempts at histologic confirmation should be resisted.</a:t>
            </a:r>
          </a:p>
          <a:p>
            <a:r>
              <a:rPr lang="en-US" b="1" i="1" dirty="0"/>
              <a:t>Hepatic metastases</a:t>
            </a:r>
          </a:p>
          <a:p>
            <a:pPr>
              <a:buFont typeface="Wingdings" panose="05000000000000000000" pitchFamily="2" charset="2"/>
              <a:buChar char="ü"/>
            </a:pPr>
            <a:r>
              <a:rPr lang="en-US" dirty="0"/>
              <a:t>In 10% of patients with disseminated trophoblastic tumor.</a:t>
            </a:r>
          </a:p>
          <a:p>
            <a:pPr>
              <a:buFont typeface="Wingdings" panose="05000000000000000000" pitchFamily="2" charset="2"/>
              <a:buChar char="ü"/>
            </a:pPr>
            <a:r>
              <a:rPr lang="en-US" dirty="0"/>
              <a:t>Almost exclusively in patients with protracted delays in diagnosis and extensive tumor burdens.</a:t>
            </a:r>
          </a:p>
          <a:p>
            <a:pPr>
              <a:buFont typeface="Wingdings" panose="05000000000000000000" pitchFamily="2" charset="2"/>
              <a:buChar char="ü"/>
            </a:pPr>
            <a:r>
              <a:rPr lang="en-US" dirty="0"/>
              <a:t>Hepatic lesions are hemorrhagic and friable and may rupture, causing exsanguinating intraperitoneal bleeding.</a:t>
            </a:r>
          </a:p>
        </p:txBody>
      </p:sp>
    </p:spTree>
    <p:extLst>
      <p:ext uri="{BB962C8B-B14F-4D97-AF65-F5344CB8AC3E}">
        <p14:creationId xmlns:p14="http://schemas.microsoft.com/office/powerpoint/2010/main" val="2327002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CF20-CCE9-CB9A-031A-93E9004A6D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B5A88E-08DE-27B3-AA6E-BDF9A7CA313F}"/>
              </a:ext>
            </a:extLst>
          </p:cNvPr>
          <p:cNvSpPr>
            <a:spLocks noGrp="1"/>
          </p:cNvSpPr>
          <p:nvPr>
            <p:ph idx="1"/>
          </p:nvPr>
        </p:nvSpPr>
        <p:spPr/>
        <p:txBody>
          <a:bodyPr/>
          <a:lstStyle/>
          <a:p>
            <a:r>
              <a:rPr lang="en-US" b="1" i="1" dirty="0"/>
              <a:t>CNS metastases</a:t>
            </a:r>
          </a:p>
          <a:p>
            <a:pPr>
              <a:buFont typeface="Wingdings" panose="05000000000000000000" pitchFamily="2" charset="2"/>
              <a:buChar char="ü"/>
            </a:pPr>
            <a:r>
              <a:rPr lang="en-US" dirty="0"/>
              <a:t>In 10% of patients.</a:t>
            </a:r>
          </a:p>
          <a:p>
            <a:pPr>
              <a:buFont typeface="Wingdings" panose="05000000000000000000" pitchFamily="2" charset="2"/>
              <a:buChar char="ü"/>
            </a:pPr>
            <a:r>
              <a:rPr lang="en-US" dirty="0"/>
              <a:t>Cerebral involvement is usually seen in patients with very advanced disease.</a:t>
            </a:r>
          </a:p>
          <a:p>
            <a:pPr>
              <a:buFont typeface="Wingdings" panose="05000000000000000000" pitchFamily="2" charset="2"/>
              <a:buChar char="ü"/>
            </a:pPr>
            <a:r>
              <a:rPr lang="en-US" dirty="0"/>
              <a:t>All patients with brain metastases have concurrent pulmonary and vaginal involvement.</a:t>
            </a:r>
          </a:p>
          <a:p>
            <a:pPr>
              <a:buFont typeface="Wingdings" panose="05000000000000000000" pitchFamily="2" charset="2"/>
              <a:buChar char="ü"/>
            </a:pPr>
            <a:r>
              <a:rPr lang="en-US" dirty="0"/>
              <a:t>Nausea and vomiting, headache, seizures, slurred speech, visual disturbances, or hemiparesis.</a:t>
            </a:r>
          </a:p>
        </p:txBody>
      </p:sp>
    </p:spTree>
    <p:extLst>
      <p:ext uri="{BB962C8B-B14F-4D97-AF65-F5344CB8AC3E}">
        <p14:creationId xmlns:p14="http://schemas.microsoft.com/office/powerpoint/2010/main" val="3280631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2977A-B368-CE36-771A-2A72BC52FF7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5F00FAB-66C7-B278-9397-857D5B12000E}"/>
              </a:ext>
            </a:extLst>
          </p:cNvPr>
          <p:cNvSpPr>
            <a:spLocks noGrp="1"/>
          </p:cNvSpPr>
          <p:nvPr>
            <p:ph idx="1"/>
          </p:nvPr>
        </p:nvSpPr>
        <p:spPr/>
        <p:txBody>
          <a:bodyPr/>
          <a:lstStyle/>
          <a:p>
            <a:r>
              <a:rPr lang="en-US" dirty="0"/>
              <a:t>Complete vs. partial mole :</a:t>
            </a:r>
          </a:p>
          <a:p>
            <a:pPr>
              <a:buFont typeface="Wingdings" panose="05000000000000000000" pitchFamily="2" charset="2"/>
              <a:buChar char="ü"/>
            </a:pPr>
            <a:r>
              <a:rPr lang="en-US" dirty="0"/>
              <a:t>Complete moles are diploid , produce higher levels of </a:t>
            </a:r>
            <a:r>
              <a:rPr lang="en-US" dirty="0" err="1"/>
              <a:t>hCG</a:t>
            </a:r>
            <a:r>
              <a:rPr lang="en-US" dirty="0"/>
              <a:t> , and are at  higher risk of GTN development ( 15-20% vs. 1-5%)</a:t>
            </a:r>
          </a:p>
          <a:p>
            <a:pPr marL="0" indent="0">
              <a:buNone/>
            </a:pPr>
            <a:endParaRPr lang="en-US" dirty="0"/>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2559559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C1FB-6631-519A-DD4F-18DD5D61A303}"/>
              </a:ext>
            </a:extLst>
          </p:cNvPr>
          <p:cNvSpPr>
            <a:spLocks noGrp="1"/>
          </p:cNvSpPr>
          <p:nvPr>
            <p:ph type="title"/>
          </p:nvPr>
        </p:nvSpPr>
        <p:spPr/>
        <p:txBody>
          <a:bodyPr/>
          <a:lstStyle/>
          <a:p>
            <a:pPr algn="ctr"/>
            <a:r>
              <a:rPr lang="en-US" b="1" i="1" dirty="0"/>
              <a:t>Relative Incidence of Common Metastatic Sites</a:t>
            </a:r>
          </a:p>
        </p:txBody>
      </p:sp>
      <p:graphicFrame>
        <p:nvGraphicFramePr>
          <p:cNvPr id="7" name="Content Placeholder 6">
            <a:extLst>
              <a:ext uri="{FF2B5EF4-FFF2-40B4-BE49-F238E27FC236}">
                <a16:creationId xmlns:a16="http://schemas.microsoft.com/office/drawing/2014/main" id="{3F50364C-0500-CAF2-B921-5797E422091D}"/>
              </a:ext>
            </a:extLst>
          </p:cNvPr>
          <p:cNvGraphicFramePr>
            <a:graphicFrameLocks noGrp="1"/>
          </p:cNvGraphicFramePr>
          <p:nvPr>
            <p:ph idx="1"/>
            <p:extLst>
              <p:ext uri="{D42A27DB-BD31-4B8C-83A1-F6EECF244321}">
                <p14:modId xmlns:p14="http://schemas.microsoft.com/office/powerpoint/2010/main" val="3253044687"/>
              </p:ext>
            </p:extLst>
          </p:nvPr>
        </p:nvGraphicFramePr>
        <p:xfrm>
          <a:off x="677863" y="2160588"/>
          <a:ext cx="8596312" cy="2966720"/>
        </p:xfrm>
        <a:graphic>
          <a:graphicData uri="http://schemas.openxmlformats.org/drawingml/2006/table">
            <a:tbl>
              <a:tblPr firstRow="1" bandRow="1">
                <a:tableStyleId>{5C22544A-7EE6-4342-B048-85BDC9FD1C3A}</a:tableStyleId>
              </a:tblPr>
              <a:tblGrid>
                <a:gridCol w="4298156">
                  <a:extLst>
                    <a:ext uri="{9D8B030D-6E8A-4147-A177-3AD203B41FA5}">
                      <a16:colId xmlns:a16="http://schemas.microsoft.com/office/drawing/2014/main" val="3669331221"/>
                    </a:ext>
                  </a:extLst>
                </a:gridCol>
                <a:gridCol w="4298156">
                  <a:extLst>
                    <a:ext uri="{9D8B030D-6E8A-4147-A177-3AD203B41FA5}">
                      <a16:colId xmlns:a16="http://schemas.microsoft.com/office/drawing/2014/main" val="3509765046"/>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1408833657"/>
                  </a:ext>
                </a:extLst>
              </a:tr>
              <a:tr h="370840">
                <a:tc>
                  <a:txBody>
                    <a:bodyPr/>
                    <a:lstStyle/>
                    <a:p>
                      <a:r>
                        <a:rPr lang="en-US" dirty="0"/>
                        <a:t>LUNGS</a:t>
                      </a:r>
                    </a:p>
                  </a:txBody>
                  <a:tcPr/>
                </a:tc>
                <a:tc>
                  <a:txBody>
                    <a:bodyPr/>
                    <a:lstStyle/>
                    <a:p>
                      <a:r>
                        <a:rPr lang="en-US" dirty="0"/>
                        <a:t>80%</a:t>
                      </a:r>
                    </a:p>
                  </a:txBody>
                  <a:tcPr/>
                </a:tc>
                <a:extLst>
                  <a:ext uri="{0D108BD9-81ED-4DB2-BD59-A6C34878D82A}">
                    <a16:rowId xmlns:a16="http://schemas.microsoft.com/office/drawing/2014/main" val="2387216405"/>
                  </a:ext>
                </a:extLst>
              </a:tr>
              <a:tr h="370840">
                <a:tc>
                  <a:txBody>
                    <a:bodyPr/>
                    <a:lstStyle/>
                    <a:p>
                      <a:r>
                        <a:rPr lang="en-US" dirty="0"/>
                        <a:t>VAGINA</a:t>
                      </a:r>
                    </a:p>
                  </a:txBody>
                  <a:tcPr/>
                </a:tc>
                <a:tc>
                  <a:txBody>
                    <a:bodyPr/>
                    <a:lstStyle/>
                    <a:p>
                      <a:r>
                        <a:rPr lang="en-US" dirty="0"/>
                        <a:t>30%</a:t>
                      </a:r>
                    </a:p>
                  </a:txBody>
                  <a:tcPr/>
                </a:tc>
                <a:extLst>
                  <a:ext uri="{0D108BD9-81ED-4DB2-BD59-A6C34878D82A}">
                    <a16:rowId xmlns:a16="http://schemas.microsoft.com/office/drawing/2014/main" val="44740963"/>
                  </a:ext>
                </a:extLst>
              </a:tr>
              <a:tr h="370840">
                <a:tc>
                  <a:txBody>
                    <a:bodyPr/>
                    <a:lstStyle/>
                    <a:p>
                      <a:r>
                        <a:rPr lang="en-US" dirty="0"/>
                        <a:t>PELVIS</a:t>
                      </a:r>
                    </a:p>
                  </a:txBody>
                  <a:tcPr/>
                </a:tc>
                <a:tc>
                  <a:txBody>
                    <a:bodyPr/>
                    <a:lstStyle/>
                    <a:p>
                      <a:r>
                        <a:rPr lang="en-US" dirty="0"/>
                        <a:t>20%</a:t>
                      </a:r>
                    </a:p>
                  </a:txBody>
                  <a:tcPr/>
                </a:tc>
                <a:extLst>
                  <a:ext uri="{0D108BD9-81ED-4DB2-BD59-A6C34878D82A}">
                    <a16:rowId xmlns:a16="http://schemas.microsoft.com/office/drawing/2014/main" val="3817722078"/>
                  </a:ext>
                </a:extLst>
              </a:tr>
              <a:tr h="370840">
                <a:tc>
                  <a:txBody>
                    <a:bodyPr/>
                    <a:lstStyle/>
                    <a:p>
                      <a:r>
                        <a:rPr lang="en-US" dirty="0"/>
                        <a:t>BRAIN</a:t>
                      </a:r>
                    </a:p>
                  </a:txBody>
                  <a:tcPr/>
                </a:tc>
                <a:tc>
                  <a:txBody>
                    <a:bodyPr/>
                    <a:lstStyle/>
                    <a:p>
                      <a:r>
                        <a:rPr lang="en-US" dirty="0"/>
                        <a:t>10%</a:t>
                      </a:r>
                    </a:p>
                  </a:txBody>
                  <a:tcPr/>
                </a:tc>
                <a:extLst>
                  <a:ext uri="{0D108BD9-81ED-4DB2-BD59-A6C34878D82A}">
                    <a16:rowId xmlns:a16="http://schemas.microsoft.com/office/drawing/2014/main" val="456625997"/>
                  </a:ext>
                </a:extLst>
              </a:tr>
              <a:tr h="370840">
                <a:tc>
                  <a:txBody>
                    <a:bodyPr/>
                    <a:lstStyle/>
                    <a:p>
                      <a:r>
                        <a:rPr lang="en-US" dirty="0"/>
                        <a:t>LIVER</a:t>
                      </a:r>
                    </a:p>
                  </a:txBody>
                  <a:tcPr/>
                </a:tc>
                <a:tc>
                  <a:txBody>
                    <a:bodyPr/>
                    <a:lstStyle/>
                    <a:p>
                      <a:r>
                        <a:rPr lang="en-US" dirty="0"/>
                        <a:t>10%</a:t>
                      </a:r>
                    </a:p>
                  </a:txBody>
                  <a:tcPr/>
                </a:tc>
                <a:extLst>
                  <a:ext uri="{0D108BD9-81ED-4DB2-BD59-A6C34878D82A}">
                    <a16:rowId xmlns:a16="http://schemas.microsoft.com/office/drawing/2014/main" val="905197755"/>
                  </a:ext>
                </a:extLst>
              </a:tr>
              <a:tr h="370840">
                <a:tc>
                  <a:txBody>
                    <a:bodyPr/>
                    <a:lstStyle/>
                    <a:p>
                      <a:r>
                        <a:rPr lang="en-US" dirty="0"/>
                        <a:t>BOWEL , KIDNEY , SPLEEN</a:t>
                      </a:r>
                    </a:p>
                  </a:txBody>
                  <a:tcPr/>
                </a:tc>
                <a:tc>
                  <a:txBody>
                    <a:bodyPr/>
                    <a:lstStyle/>
                    <a:p>
                      <a:r>
                        <a:rPr lang="en-US" dirty="0"/>
                        <a:t>&lt;5%</a:t>
                      </a:r>
                    </a:p>
                  </a:txBody>
                  <a:tcPr/>
                </a:tc>
                <a:extLst>
                  <a:ext uri="{0D108BD9-81ED-4DB2-BD59-A6C34878D82A}">
                    <a16:rowId xmlns:a16="http://schemas.microsoft.com/office/drawing/2014/main" val="1802328653"/>
                  </a:ext>
                </a:extLst>
              </a:tr>
              <a:tr h="370840">
                <a:tc>
                  <a:txBody>
                    <a:bodyPr/>
                    <a:lstStyle/>
                    <a:p>
                      <a:r>
                        <a:rPr lang="en-US" dirty="0"/>
                        <a:t>OTHER</a:t>
                      </a:r>
                    </a:p>
                  </a:txBody>
                  <a:tcPr/>
                </a:tc>
                <a:tc>
                  <a:txBody>
                    <a:bodyPr/>
                    <a:lstStyle/>
                    <a:p>
                      <a:r>
                        <a:rPr lang="en-US" dirty="0"/>
                        <a:t>&lt;5%</a:t>
                      </a:r>
                    </a:p>
                  </a:txBody>
                  <a:tcPr/>
                </a:tc>
                <a:extLst>
                  <a:ext uri="{0D108BD9-81ED-4DB2-BD59-A6C34878D82A}">
                    <a16:rowId xmlns:a16="http://schemas.microsoft.com/office/drawing/2014/main" val="957302397"/>
                  </a:ext>
                </a:extLst>
              </a:tr>
            </a:tbl>
          </a:graphicData>
        </a:graphic>
      </p:graphicFrame>
    </p:spTree>
    <p:extLst>
      <p:ext uri="{BB962C8B-B14F-4D97-AF65-F5344CB8AC3E}">
        <p14:creationId xmlns:p14="http://schemas.microsoft.com/office/powerpoint/2010/main" val="4094455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71443-A26E-339F-5B24-55BDBEFF5C4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7A34342-6764-C2DD-9D43-82C9CB9EE8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98" y="379828"/>
            <a:ext cx="3694642" cy="5868571"/>
          </a:xfrm>
        </p:spPr>
      </p:pic>
    </p:spTree>
    <p:extLst>
      <p:ext uri="{BB962C8B-B14F-4D97-AF65-F5344CB8AC3E}">
        <p14:creationId xmlns:p14="http://schemas.microsoft.com/office/powerpoint/2010/main" val="99355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0BA36-E9C4-E7B8-1C8E-D9FA27DF0D00}"/>
              </a:ext>
            </a:extLst>
          </p:cNvPr>
          <p:cNvSpPr>
            <a:spLocks noGrp="1"/>
          </p:cNvSpPr>
          <p:nvPr>
            <p:ph type="title"/>
          </p:nvPr>
        </p:nvSpPr>
        <p:spPr>
          <a:xfrm flipH="1">
            <a:off x="792480" y="365125"/>
            <a:ext cx="45719" cy="45719"/>
          </a:xfrm>
        </p:spPr>
        <p:txBody>
          <a:bodyPr>
            <a:normAutofit fontScale="90000"/>
          </a:bodyPr>
          <a:lstStyle/>
          <a:p>
            <a:endParaRPr lang="en-US"/>
          </a:p>
        </p:txBody>
      </p:sp>
      <p:pic>
        <p:nvPicPr>
          <p:cNvPr id="5" name="Content Placeholder 4">
            <a:extLst>
              <a:ext uri="{FF2B5EF4-FFF2-40B4-BE49-F238E27FC236}">
                <a16:creationId xmlns:a16="http://schemas.microsoft.com/office/drawing/2014/main" id="{37A10364-7AE4-7353-0661-5215F9294A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925" y="886265"/>
            <a:ext cx="10515600" cy="5008098"/>
          </a:xfrm>
        </p:spPr>
      </p:pic>
    </p:spTree>
    <p:extLst>
      <p:ext uri="{BB962C8B-B14F-4D97-AF65-F5344CB8AC3E}">
        <p14:creationId xmlns:p14="http://schemas.microsoft.com/office/powerpoint/2010/main" val="2119214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73E6-BD2E-EB6C-F10F-1EB80767D8EF}"/>
              </a:ext>
            </a:extLst>
          </p:cNvPr>
          <p:cNvSpPr>
            <a:spLocks noGrp="1"/>
          </p:cNvSpPr>
          <p:nvPr>
            <p:ph type="title"/>
          </p:nvPr>
        </p:nvSpPr>
        <p:spPr/>
        <p:txBody>
          <a:bodyPr/>
          <a:lstStyle/>
          <a:p>
            <a:pPr algn="ctr"/>
            <a:r>
              <a:rPr lang="en-US" dirty="0"/>
              <a:t>Complete Hydatidiform Mole</a:t>
            </a:r>
          </a:p>
        </p:txBody>
      </p:sp>
      <p:sp>
        <p:nvSpPr>
          <p:cNvPr id="3" name="Content Placeholder 2">
            <a:extLst>
              <a:ext uri="{FF2B5EF4-FFF2-40B4-BE49-F238E27FC236}">
                <a16:creationId xmlns:a16="http://schemas.microsoft.com/office/drawing/2014/main" id="{71B041E9-4BE6-498B-3802-E29404A90F96}"/>
              </a:ext>
            </a:extLst>
          </p:cNvPr>
          <p:cNvSpPr>
            <a:spLocks noGrp="1"/>
          </p:cNvSpPr>
          <p:nvPr>
            <p:ph idx="1"/>
          </p:nvPr>
        </p:nvSpPr>
        <p:spPr/>
        <p:txBody>
          <a:bodyPr>
            <a:normAutofit/>
          </a:bodyPr>
          <a:lstStyle/>
          <a:p>
            <a:r>
              <a:rPr lang="en-US" dirty="0"/>
              <a:t>Complete moles  usually have a 46,XX karyotype, but about 10% have a 46,XY karyotype and the molar chromosomes are entirely of paternal origin with mitochondrial DNA of maternal origin.</a:t>
            </a:r>
          </a:p>
          <a:p>
            <a:r>
              <a:rPr lang="en-US" dirty="0"/>
              <a:t>Complete moles usually arise from an ovum fertilized by a haploid sperm, which duplicates its own chromosomes. The ovum nucleus may be absent or inactivated.</a:t>
            </a:r>
          </a:p>
          <a:p>
            <a:r>
              <a:rPr lang="en-US" dirty="0"/>
              <a:t>Rarely, complete moles are biparental and are associated with an autosomal recessive condition predisposing to molar pregnancy. These patients often have recurrent HMs and may require ovum donation to achieve a livebirth.</a:t>
            </a:r>
          </a:p>
          <a:p>
            <a:endParaRPr lang="en-US" dirty="0"/>
          </a:p>
        </p:txBody>
      </p:sp>
    </p:spTree>
    <p:extLst>
      <p:ext uri="{BB962C8B-B14F-4D97-AF65-F5344CB8AC3E}">
        <p14:creationId xmlns:p14="http://schemas.microsoft.com/office/powerpoint/2010/main" val="2479552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BA9AC-7AD1-3046-0B5E-134B0C891B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52E997-F085-B712-B72B-2369DFE06F04}"/>
              </a:ext>
            </a:extLst>
          </p:cNvPr>
          <p:cNvSpPr>
            <a:spLocks noGrp="1"/>
          </p:cNvSpPr>
          <p:nvPr>
            <p:ph idx="1"/>
          </p:nvPr>
        </p:nvSpPr>
        <p:spPr/>
        <p:txBody>
          <a:bodyPr/>
          <a:lstStyle/>
          <a:p>
            <a:r>
              <a:rPr lang="en-US" dirty="0"/>
              <a:t>40% of the patients may have the following signs of marked trophoblastic proliferation at the time of presentation:</a:t>
            </a:r>
          </a:p>
          <a:p>
            <a:pPr>
              <a:buFont typeface="Wingdings" panose="05000000000000000000" pitchFamily="2" charset="2"/>
              <a:buChar char="ü"/>
            </a:pPr>
            <a:r>
              <a:rPr lang="en-US" dirty="0" err="1"/>
              <a:t>hCG</a:t>
            </a:r>
            <a:r>
              <a:rPr lang="en-US" dirty="0"/>
              <a:t> level greater than 100,000 </a:t>
            </a:r>
            <a:r>
              <a:rPr lang="en-US" dirty="0" err="1"/>
              <a:t>mIU</a:t>
            </a:r>
            <a:r>
              <a:rPr lang="en-US" dirty="0"/>
              <a:t>/mL</a:t>
            </a:r>
          </a:p>
          <a:p>
            <a:pPr>
              <a:buFont typeface="Wingdings" panose="05000000000000000000" pitchFamily="2" charset="2"/>
              <a:buChar char="ü"/>
            </a:pPr>
            <a:r>
              <a:rPr lang="en-US" dirty="0"/>
              <a:t>Excessive uterine enlargement</a:t>
            </a:r>
          </a:p>
          <a:p>
            <a:pPr>
              <a:buFont typeface="Wingdings" panose="05000000000000000000" pitchFamily="2" charset="2"/>
              <a:buChar char="ü"/>
            </a:pPr>
            <a:r>
              <a:rPr lang="en-US" dirty="0"/>
              <a:t>Theca lutein cysts larger than 6 cm in diameter</a:t>
            </a:r>
          </a:p>
          <a:p>
            <a:r>
              <a:rPr lang="en-US" dirty="0"/>
              <a:t>Patients with any of these signs are at high risk for </a:t>
            </a:r>
            <a:r>
              <a:rPr lang="en-US" dirty="0" err="1"/>
              <a:t>postmolar</a:t>
            </a:r>
            <a:r>
              <a:rPr lang="en-US" dirty="0"/>
              <a:t> persistent tumor</a:t>
            </a:r>
          </a:p>
        </p:txBody>
      </p:sp>
    </p:spTree>
    <p:extLst>
      <p:ext uri="{BB962C8B-B14F-4D97-AF65-F5344CB8AC3E}">
        <p14:creationId xmlns:p14="http://schemas.microsoft.com/office/powerpoint/2010/main" val="3855653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7D83-894D-ED64-8B5D-760678F4C91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E1E60AC-B0F3-20BA-12E2-8D71CBFD3A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0333" y="609600"/>
            <a:ext cx="6581060" cy="5887280"/>
          </a:xfrm>
        </p:spPr>
      </p:pic>
    </p:spTree>
    <p:extLst>
      <p:ext uri="{BB962C8B-B14F-4D97-AF65-F5344CB8AC3E}">
        <p14:creationId xmlns:p14="http://schemas.microsoft.com/office/powerpoint/2010/main" val="2451120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48DA3-4556-1A4B-DCA6-F4EDBD3029C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50E2303-7219-39F1-93D5-80CEDF8593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292411"/>
            <a:ext cx="6757715" cy="5834022"/>
          </a:xfrm>
        </p:spPr>
      </p:pic>
    </p:spTree>
    <p:extLst>
      <p:ext uri="{BB962C8B-B14F-4D97-AF65-F5344CB8AC3E}">
        <p14:creationId xmlns:p14="http://schemas.microsoft.com/office/powerpoint/2010/main" val="2114663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0EFE-BBAE-C12A-DC28-D16A07487935}"/>
              </a:ext>
            </a:extLst>
          </p:cNvPr>
          <p:cNvSpPr>
            <a:spLocks noGrp="1"/>
          </p:cNvSpPr>
          <p:nvPr>
            <p:ph type="title"/>
          </p:nvPr>
        </p:nvSpPr>
        <p:spPr/>
        <p:txBody>
          <a:bodyPr/>
          <a:lstStyle/>
          <a:p>
            <a:pPr algn="ctr"/>
            <a:r>
              <a:rPr lang="en-US" b="1" i="1" dirty="0"/>
              <a:t>Partial Hydatidiform Mole</a:t>
            </a:r>
          </a:p>
        </p:txBody>
      </p:sp>
      <p:sp>
        <p:nvSpPr>
          <p:cNvPr id="3" name="Content Placeholder 2">
            <a:extLst>
              <a:ext uri="{FF2B5EF4-FFF2-40B4-BE49-F238E27FC236}">
                <a16:creationId xmlns:a16="http://schemas.microsoft.com/office/drawing/2014/main" id="{1CF6898F-360F-F5BA-8A02-094B58662B8E}"/>
              </a:ext>
            </a:extLst>
          </p:cNvPr>
          <p:cNvSpPr>
            <a:spLocks noGrp="1"/>
          </p:cNvSpPr>
          <p:nvPr>
            <p:ph idx="1"/>
          </p:nvPr>
        </p:nvSpPr>
        <p:spPr/>
        <p:txBody>
          <a:bodyPr>
            <a:normAutofit/>
          </a:bodyPr>
          <a:lstStyle/>
          <a:p>
            <a:r>
              <a:rPr lang="en-US" dirty="0"/>
              <a:t> Partial moles are triploid, usually resulting from fertilization of an apparently normal ovum by two sperm or occasionally by a diploid sperm, and may therefore be 69XXX, 69XXY, or 69XYY.</a:t>
            </a:r>
          </a:p>
          <a:p>
            <a:r>
              <a:rPr lang="en-US" dirty="0"/>
              <a:t>Association with the presence of a fetus, and fetal cardiac activity may be detected. However, there is a high rate of intrauterine death related to </a:t>
            </a:r>
            <a:r>
              <a:rPr lang="en-US" dirty="0" err="1"/>
              <a:t>triploidy</a:t>
            </a:r>
            <a:r>
              <a:rPr lang="en-US" dirty="0"/>
              <a:t>.(other presentations of </a:t>
            </a:r>
            <a:r>
              <a:rPr lang="en-US" dirty="0" err="1"/>
              <a:t>triploidy</a:t>
            </a:r>
            <a:r>
              <a:rPr lang="en-US" dirty="0"/>
              <a:t>: growth retardation and multiple congenital malformations such as syndactyly and hydrocephaly.</a:t>
            </a:r>
          </a:p>
          <a:p>
            <a:r>
              <a:rPr lang="en-US" dirty="0"/>
              <a:t>In general, these patients present with the signs and symptoms of incomplete or missed abortion, and the diagnosis of partial mole may be made only after histologic review of the </a:t>
            </a:r>
            <a:r>
              <a:rPr lang="en-US" dirty="0" err="1"/>
              <a:t>curettings</a:t>
            </a:r>
            <a:r>
              <a:rPr lang="en-US" dirty="0"/>
              <a:t>.</a:t>
            </a:r>
          </a:p>
        </p:txBody>
      </p:sp>
    </p:spTree>
    <p:extLst>
      <p:ext uri="{BB962C8B-B14F-4D97-AF65-F5344CB8AC3E}">
        <p14:creationId xmlns:p14="http://schemas.microsoft.com/office/powerpoint/2010/main" val="381576261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12497</TotalTime>
  <Words>1971</Words>
  <Application>Microsoft Office PowerPoint</Application>
  <PresentationFormat>Widescreen</PresentationFormat>
  <Paragraphs>157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Trebuchet MS</vt:lpstr>
      <vt:lpstr>Wingdings</vt:lpstr>
      <vt:lpstr>Wingdings 3</vt:lpstr>
      <vt:lpstr>Facet</vt:lpstr>
      <vt:lpstr>Gestational Trophoblastic Disease   </vt:lpstr>
      <vt:lpstr>PowerPoint Presentation</vt:lpstr>
      <vt:lpstr>PowerPoint Presentation</vt:lpstr>
      <vt:lpstr>PowerPoint Presentation</vt:lpstr>
      <vt:lpstr>Complete Hydatidiform Mole</vt:lpstr>
      <vt:lpstr>PowerPoint Presentation</vt:lpstr>
      <vt:lpstr>PowerPoint Presentation</vt:lpstr>
      <vt:lpstr>PowerPoint Presentation</vt:lpstr>
      <vt:lpstr>Partial Hydatidiform Mole</vt:lpstr>
      <vt:lpstr>EPIDEMIOLOGY</vt:lpstr>
      <vt:lpstr>RISK FACTORS</vt:lpstr>
      <vt:lpstr>PowerPoint Presentation</vt:lpstr>
      <vt:lpstr>CLINICAL FEATURES</vt:lpstr>
      <vt:lpstr>Common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Gestational Trophoblastic Neoplasia</vt:lpstr>
      <vt:lpstr>PowerPoint Presentation</vt:lpstr>
      <vt:lpstr>PowerPoint Presentation</vt:lpstr>
      <vt:lpstr>PowerPoint Presentation</vt:lpstr>
      <vt:lpstr>PowerPoint Presentation</vt:lpstr>
      <vt:lpstr>Common sites of metastasis</vt:lpstr>
      <vt:lpstr>PowerPoint Presentation</vt:lpstr>
      <vt:lpstr>PowerPoint Presentation</vt:lpstr>
      <vt:lpstr>Relative Incidence of Common Metastatic Sites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Molar pregnancy </dc:title>
  <dc:creator>Pixel</dc:creator>
  <cp:lastModifiedBy>Pixel</cp:lastModifiedBy>
  <cp:revision>7</cp:revision>
  <dcterms:created xsi:type="dcterms:W3CDTF">2024-01-12T07:16:32Z</dcterms:created>
  <dcterms:modified xsi:type="dcterms:W3CDTF">2024-02-04T15:10:08Z</dcterms:modified>
</cp:coreProperties>
</file>